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6" r:id="rId2"/>
    <p:sldId id="359" r:id="rId3"/>
    <p:sldId id="329" r:id="rId4"/>
    <p:sldId id="318" r:id="rId5"/>
    <p:sldId id="317" r:id="rId6"/>
    <p:sldId id="280" r:id="rId7"/>
    <p:sldId id="281" r:id="rId8"/>
    <p:sldId id="282" r:id="rId9"/>
    <p:sldId id="284" r:id="rId10"/>
    <p:sldId id="285" r:id="rId11"/>
    <p:sldId id="323" r:id="rId12"/>
    <p:sldId id="286" r:id="rId13"/>
    <p:sldId id="324" r:id="rId14"/>
    <p:sldId id="287" r:id="rId15"/>
    <p:sldId id="325" r:id="rId16"/>
    <p:sldId id="288" r:id="rId17"/>
    <p:sldId id="327" r:id="rId18"/>
    <p:sldId id="290" r:id="rId19"/>
    <p:sldId id="291" r:id="rId20"/>
    <p:sldId id="332" r:id="rId21"/>
    <p:sldId id="328" r:id="rId22"/>
    <p:sldId id="347" r:id="rId23"/>
    <p:sldId id="333" r:id="rId24"/>
    <p:sldId id="331" r:id="rId25"/>
    <p:sldId id="334" r:id="rId26"/>
    <p:sldId id="335" r:id="rId27"/>
    <p:sldId id="348" r:id="rId28"/>
    <p:sldId id="354" r:id="rId29"/>
    <p:sldId id="337" r:id="rId30"/>
    <p:sldId id="342" r:id="rId31"/>
    <p:sldId id="339" r:id="rId32"/>
    <p:sldId id="346" r:id="rId33"/>
    <p:sldId id="349" r:id="rId34"/>
    <p:sldId id="361" r:id="rId35"/>
    <p:sldId id="308" r:id="rId36"/>
    <p:sldId id="330" r:id="rId37"/>
    <p:sldId id="355" r:id="rId3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5E99"/>
    <a:srgbClr val="6ABED2"/>
    <a:srgbClr val="3499BA"/>
    <a:srgbClr val="1774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1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98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Coluna1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D04-43DC-BF3C-70A23029221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8D04-43DC-BF3C-70A23029221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D04-43DC-BF3C-70A23029221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8D04-43DC-BF3C-70A23029221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643572247260252"/>
                      <c:h val="0.196701149813067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D04-43DC-BF3C-70A23029221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8D04-43DC-BF3C-70A23029221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8D04-43DC-BF3C-70A230292210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326308441649008"/>
                      <c:h val="0.149148894334492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8D04-43DC-BF3C-70A23029221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Planilha1!$A$2:$A$5</c:f>
              <c:strCache>
                <c:ptCount val="4"/>
                <c:pt idx="0">
                  <c:v>Acelerou significativamente</c:v>
                </c:pt>
                <c:pt idx="1">
                  <c:v>Acelerou moderadamente</c:v>
                </c:pt>
                <c:pt idx="2">
                  <c:v>Sem mudanças perceptíveis</c:v>
                </c:pt>
                <c:pt idx="3">
                  <c:v>Reduziu a velocidade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4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04-43DC-BF3C-70A230292210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Coluna1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663-45DB-814E-B6C568E12E5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663-45DB-814E-B6C568E12E5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663-45DB-814E-B6C568E12E5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663-45DB-814E-B6C568E12E5F}"/>
              </c:ext>
            </c:extLst>
          </c:dPt>
          <c:dLbls>
            <c:dLbl>
              <c:idx val="0"/>
              <c:layout>
                <c:manualLayout>
                  <c:x val="-2.4305657332345802E-2"/>
                  <c:y val="-3.87384038521908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643569639146593"/>
                      <c:h val="0.1841176887317075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663-45DB-814E-B6C568E12E5F}"/>
                </c:ext>
              </c:extLst>
            </c:dLbl>
            <c:dLbl>
              <c:idx val="1"/>
              <c:layout>
                <c:manualLayout>
                  <c:x val="-9.5447766464611034E-2"/>
                  <c:y val="-0.2346743536376204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663-45DB-814E-B6C568E12E5F}"/>
                </c:ext>
              </c:extLst>
            </c:dLbl>
            <c:dLbl>
              <c:idx val="2"/>
              <c:layout>
                <c:manualLayout>
                  <c:x val="1.2908324581910886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663-45DB-814E-B6C568E12E5F}"/>
                </c:ext>
              </c:extLst>
            </c:dLbl>
            <c:dLbl>
              <c:idx val="3"/>
              <c:layout>
                <c:manualLayout>
                  <c:x val="0.37484829172630996"/>
                  <c:y val="0.8014139716396498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326308441649008"/>
                      <c:h val="0.149148894334492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5663-45DB-814E-B6C568E12E5F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Planilha1!$A$2:$A$5</c:f>
              <c:strCache>
                <c:ptCount val="4"/>
                <c:pt idx="0">
                  <c:v>Acelerou significativamente</c:v>
                </c:pt>
                <c:pt idx="1">
                  <c:v>Acelerou moderadamente</c:v>
                </c:pt>
                <c:pt idx="2">
                  <c:v>Sem mudanças perceptíveis</c:v>
                </c:pt>
                <c:pt idx="3">
                  <c:v>Atrapalhou o gerenciamento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3</c:v>
                </c:pt>
                <c:pt idx="1">
                  <c:v>6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663-45DB-814E-B6C568E12E5F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Coluna1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FD5-4BAB-916C-A8795615652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FD5-4BAB-916C-A8795615652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FD5-4BAB-916C-A8795615652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FD5-4BAB-916C-A8795615652D}"/>
              </c:ext>
            </c:extLst>
          </c:dPt>
          <c:dLbls>
            <c:dLbl>
              <c:idx val="0"/>
              <c:layout>
                <c:manualLayout>
                  <c:x val="-2.4305657332345802E-2"/>
                  <c:y val="-3.87384038521908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643569639146593"/>
                      <c:h val="0.1841176887317075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FD5-4BAB-916C-A8795615652D}"/>
                </c:ext>
              </c:extLst>
            </c:dLbl>
            <c:dLbl>
              <c:idx val="1"/>
              <c:layout>
                <c:manualLayout>
                  <c:x val="0.15144547552517065"/>
                  <c:y val="-9.835346549712024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D5-4BAB-916C-A8795615652D}"/>
                </c:ext>
              </c:extLst>
            </c:dLbl>
            <c:dLbl>
              <c:idx val="2"/>
              <c:layout>
                <c:manualLayout>
                  <c:x val="1.2908324581910886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FD5-4BAB-916C-A8795615652D}"/>
                </c:ext>
              </c:extLst>
            </c:dLbl>
            <c:dLbl>
              <c:idx val="3"/>
              <c:layout>
                <c:manualLayout>
                  <c:x val="0.37484829172630996"/>
                  <c:y val="0.8014139716396498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326308441649008"/>
                      <c:h val="0.149148894334492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0FD5-4BAB-916C-A8795615652D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Planilha1!$A$2:$A$5</c:f>
              <c:strCache>
                <c:ptCount val="3"/>
                <c:pt idx="0">
                  <c:v>Sim</c:v>
                </c:pt>
                <c:pt idx="1">
                  <c:v>Não, mas temos planos para o futuro</c:v>
                </c:pt>
                <c:pt idx="2">
                  <c:v>Não, não temos planos para o futuro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1</c:v>
                </c:pt>
                <c:pt idx="1">
                  <c:v>6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FD5-4BAB-916C-A8795615652D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Coluna1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8E3B-4BFA-8C5D-4CD50F3BBAF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E3B-4BFA-8C5D-4CD50F3BBAF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E3B-4BFA-8C5D-4CD50F3BBAF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8E3B-4BFA-8C5D-4CD50F3BBAFD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B9AF15E-622E-4954-9BC3-B1C1E0F49FFB}" type="CATEGORYNAME">
                      <a:rPr lang="en-US" sz="2000"/>
                      <a:pPr>
                        <a:defRPr/>
                      </a:pPr>
                      <a:t>[NOME DA CATEGORIA]</a:t>
                    </a:fld>
                    <a:r>
                      <a:rPr lang="en-US" sz="2000" baseline="0"/>
                      <a:t>
</a:t>
                    </a:r>
                    <a:fld id="{8D7C2541-8447-4137-93D0-72EF513D0451}" type="PERCENTAGE">
                      <a:rPr lang="en-US" sz="2000" baseline="0"/>
                      <a:pPr>
                        <a:defRPr/>
                      </a:pPr>
                      <a:t>[PORCENTAGEM]</a:t>
                    </a:fld>
                    <a:endParaRPr lang="en-US" sz="20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E3B-4BFA-8C5D-4CD50F3BBAFD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A7AD144-74EB-4803-B902-3623DCA77E8C}" type="CATEGORYNAME">
                      <a:rPr lang="en-US" sz="200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[NOME DA CATEGORIA]</a:t>
                    </a:fld>
                    <a:r>
                      <a:rPr lang="en-US" sz="2000" baseline="0"/>
                      <a:t>
</a:t>
                    </a:r>
                    <a:fld id="{906E50EA-E356-488A-91DD-A0C5A5566688}" type="PERCENTAGE">
                      <a:rPr lang="en-US" sz="2000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[PORCENTAGEM]</a:t>
                    </a:fld>
                    <a:endParaRPr lang="en-US" sz="20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E3B-4BFA-8C5D-4CD50F3BBAFD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66D4F81-C5DE-4260-890C-6B216A31276F}" type="CATEGORYNAME">
                      <a:rPr lang="en-US" sz="200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[NOME DA CATEGORIA]</a:t>
                    </a:fld>
                    <a:r>
                      <a:rPr lang="en-US" sz="2000" baseline="0"/>
                      <a:t>
</a:t>
                    </a:r>
                    <a:fld id="{522D7EE5-3CD0-4C30-856C-DE93BE20AF8D}" type="PERCENTAGE">
                      <a:rPr lang="en-US" sz="2000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[PORCENTAGEM]</a:t>
                    </a:fld>
                    <a:endParaRPr lang="en-US" sz="20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E3B-4BFA-8C5D-4CD50F3BBAFD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8E3B-4BFA-8C5D-4CD50F3BBAFD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Planilha1!$A$2:$A$5</c:f>
              <c:strCache>
                <c:ptCount val="3"/>
                <c:pt idx="0">
                  <c:v>Sim</c:v>
                </c:pt>
                <c:pt idx="1">
                  <c:v>Não</c:v>
                </c:pt>
                <c:pt idx="2">
                  <c:v>Talvez/ Parcialmente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9</c:v>
                </c:pt>
                <c:pt idx="1">
                  <c:v>6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3B-4BFA-8C5D-4CD50F3BBAFD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AB5E4D-452A-4E8C-BA74-9B359C8693B3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FDA5EC5-CF1D-4B92-B25D-635C4920F85E}">
      <dgm:prSet/>
      <dgm:spPr/>
      <dgm:t>
        <a:bodyPr/>
        <a:lstStyle/>
        <a:p>
          <a:r>
            <a:rPr lang="pt-BR"/>
            <a:t>Argumentos contra:</a:t>
          </a:r>
          <a:endParaRPr lang="en-US"/>
        </a:p>
      </dgm:t>
    </dgm:pt>
    <dgm:pt modelId="{BBFF41DF-3114-4688-AAA5-5D975E3544E1}" type="parTrans" cxnId="{CCC0A41A-D0F5-4080-85F2-145B44E183E1}">
      <dgm:prSet/>
      <dgm:spPr/>
      <dgm:t>
        <a:bodyPr/>
        <a:lstStyle/>
        <a:p>
          <a:endParaRPr lang="en-US"/>
        </a:p>
      </dgm:t>
    </dgm:pt>
    <dgm:pt modelId="{F675790F-7A82-4C86-BA1C-731124789B6E}" type="sibTrans" cxnId="{CCC0A41A-D0F5-4080-85F2-145B44E183E1}">
      <dgm:prSet/>
      <dgm:spPr/>
      <dgm:t>
        <a:bodyPr/>
        <a:lstStyle/>
        <a:p>
          <a:endParaRPr lang="en-US"/>
        </a:p>
      </dgm:t>
    </dgm:pt>
    <dgm:pt modelId="{DB83D0DF-DFC6-4EA4-9F74-9BD8B3FCF743}">
      <dgm:prSet/>
      <dgm:spPr/>
      <dgm:t>
        <a:bodyPr/>
        <a:lstStyle/>
        <a:p>
          <a:r>
            <a:rPr lang="pt-BR"/>
            <a:t>Falta de infraestrutura “global”: TI, fontes pagadoras, profissionais especializados</a:t>
          </a:r>
          <a:endParaRPr lang="en-US"/>
        </a:p>
      </dgm:t>
    </dgm:pt>
    <dgm:pt modelId="{386E58F0-FC7A-40AA-971B-BC9245BA9903}" type="parTrans" cxnId="{C1C90537-9E50-4FA0-BE07-424B2601E629}">
      <dgm:prSet/>
      <dgm:spPr/>
      <dgm:t>
        <a:bodyPr/>
        <a:lstStyle/>
        <a:p>
          <a:endParaRPr lang="en-US"/>
        </a:p>
      </dgm:t>
    </dgm:pt>
    <dgm:pt modelId="{B07E2E59-9690-4A6B-8F81-65654ED9D926}" type="sibTrans" cxnId="{C1C90537-9E50-4FA0-BE07-424B2601E629}">
      <dgm:prSet/>
      <dgm:spPr/>
      <dgm:t>
        <a:bodyPr/>
        <a:lstStyle/>
        <a:p>
          <a:endParaRPr lang="en-US"/>
        </a:p>
      </dgm:t>
    </dgm:pt>
    <dgm:pt modelId="{EC4E26DE-4D65-44CB-AF3D-56BB1C32753A}">
      <dgm:prSet/>
      <dgm:spPr/>
      <dgm:t>
        <a:bodyPr/>
        <a:lstStyle/>
        <a:p>
          <a:r>
            <a:rPr lang="pt-BR"/>
            <a:t>Fase pré-analítica: necessidade de processamento local vs escassez</a:t>
          </a:r>
          <a:endParaRPr lang="en-US"/>
        </a:p>
      </dgm:t>
    </dgm:pt>
    <dgm:pt modelId="{A7B0293E-5C1D-443D-8292-22DC620BD585}" type="parTrans" cxnId="{923A5AD2-E82F-43B9-A694-57AA1E4242A6}">
      <dgm:prSet/>
      <dgm:spPr/>
      <dgm:t>
        <a:bodyPr/>
        <a:lstStyle/>
        <a:p>
          <a:endParaRPr lang="en-US"/>
        </a:p>
      </dgm:t>
    </dgm:pt>
    <dgm:pt modelId="{10B0E6A9-7507-4F21-A50E-37A87C664D14}" type="sibTrans" cxnId="{923A5AD2-E82F-43B9-A694-57AA1E4242A6}">
      <dgm:prSet/>
      <dgm:spPr/>
      <dgm:t>
        <a:bodyPr/>
        <a:lstStyle/>
        <a:p>
          <a:endParaRPr lang="en-US"/>
        </a:p>
      </dgm:t>
    </dgm:pt>
    <dgm:pt modelId="{7F585D1D-F1A7-4AD4-8DCF-2B234834A2F3}">
      <dgm:prSet/>
      <dgm:spPr/>
      <dgm:t>
        <a:bodyPr/>
        <a:lstStyle/>
        <a:p>
          <a:r>
            <a:rPr lang="pt-BR"/>
            <a:t>Argumentos pró:</a:t>
          </a:r>
          <a:endParaRPr lang="en-US"/>
        </a:p>
      </dgm:t>
    </dgm:pt>
    <dgm:pt modelId="{50C3B734-A68C-4756-9E6B-EC165FD2058D}" type="parTrans" cxnId="{D24EB14C-1C01-4931-B844-D6E2A691B617}">
      <dgm:prSet/>
      <dgm:spPr/>
      <dgm:t>
        <a:bodyPr/>
        <a:lstStyle/>
        <a:p>
          <a:endParaRPr lang="en-US"/>
        </a:p>
      </dgm:t>
    </dgm:pt>
    <dgm:pt modelId="{0050519C-ADB2-4443-B010-5326A4E53177}" type="sibTrans" cxnId="{D24EB14C-1C01-4931-B844-D6E2A691B617}">
      <dgm:prSet/>
      <dgm:spPr/>
      <dgm:t>
        <a:bodyPr/>
        <a:lstStyle/>
        <a:p>
          <a:endParaRPr lang="en-US"/>
        </a:p>
      </dgm:t>
    </dgm:pt>
    <dgm:pt modelId="{7ADAE2C0-1AE0-40F2-869F-A0B6B6BE761D}">
      <dgm:prSet/>
      <dgm:spPr/>
      <dgm:t>
        <a:bodyPr/>
        <a:lstStyle/>
        <a:p>
          <a:r>
            <a:rPr lang="pt-BR"/>
            <a:t>Acesso a subespecialistas: teleconsulta</a:t>
          </a:r>
          <a:endParaRPr lang="en-US"/>
        </a:p>
      </dgm:t>
    </dgm:pt>
    <dgm:pt modelId="{ACE2E3C6-19B1-472E-A0F1-7BC0E8E4E7E2}" type="parTrans" cxnId="{18F4D91B-4DEE-41C4-A3E8-1E052D67A627}">
      <dgm:prSet/>
      <dgm:spPr/>
      <dgm:t>
        <a:bodyPr/>
        <a:lstStyle/>
        <a:p>
          <a:endParaRPr lang="en-US"/>
        </a:p>
      </dgm:t>
    </dgm:pt>
    <dgm:pt modelId="{E014D2A3-B8C9-49A7-8A76-FAD9D2F17BD0}" type="sibTrans" cxnId="{18F4D91B-4DEE-41C4-A3E8-1E052D67A627}">
      <dgm:prSet/>
      <dgm:spPr/>
      <dgm:t>
        <a:bodyPr/>
        <a:lstStyle/>
        <a:p>
          <a:endParaRPr lang="en-US"/>
        </a:p>
      </dgm:t>
    </dgm:pt>
    <dgm:pt modelId="{6ECC8C37-C6AE-4893-8E2B-CA6FA1C55E84}">
      <dgm:prSet/>
      <dgm:spPr/>
      <dgm:t>
        <a:bodyPr/>
        <a:lstStyle/>
        <a:p>
          <a:r>
            <a:rPr lang="pt-BR"/>
            <a:t>Capilaridade e formação de redes de trabalho</a:t>
          </a:r>
          <a:endParaRPr lang="en-US"/>
        </a:p>
      </dgm:t>
    </dgm:pt>
    <dgm:pt modelId="{92113989-E36C-4398-BD3E-DBD76BCFA024}" type="parTrans" cxnId="{7B981ED7-DD1D-4C1A-B7E6-C1FB1402C8DD}">
      <dgm:prSet/>
      <dgm:spPr/>
      <dgm:t>
        <a:bodyPr/>
        <a:lstStyle/>
        <a:p>
          <a:endParaRPr lang="en-US"/>
        </a:p>
      </dgm:t>
    </dgm:pt>
    <dgm:pt modelId="{3E77061D-B843-47E4-91F1-D8AE67C2A24D}" type="sibTrans" cxnId="{7B981ED7-DD1D-4C1A-B7E6-C1FB1402C8DD}">
      <dgm:prSet/>
      <dgm:spPr/>
      <dgm:t>
        <a:bodyPr/>
        <a:lstStyle/>
        <a:p>
          <a:endParaRPr lang="en-US"/>
        </a:p>
      </dgm:t>
    </dgm:pt>
    <dgm:pt modelId="{76BF8CF2-E160-4097-9816-9E0691456D9E}">
      <dgm:prSet/>
      <dgm:spPr/>
      <dgm:t>
        <a:bodyPr/>
        <a:lstStyle/>
        <a:p>
          <a:r>
            <a:rPr lang="pt-BR"/>
            <a:t>Aumento da agilidade no processo</a:t>
          </a:r>
          <a:endParaRPr lang="en-US"/>
        </a:p>
      </dgm:t>
    </dgm:pt>
    <dgm:pt modelId="{89183619-963C-452B-8DB2-0A9660C23959}" type="parTrans" cxnId="{FFF5BAE0-900C-499F-85C5-A13B792D493E}">
      <dgm:prSet/>
      <dgm:spPr/>
      <dgm:t>
        <a:bodyPr/>
        <a:lstStyle/>
        <a:p>
          <a:endParaRPr lang="en-US"/>
        </a:p>
      </dgm:t>
    </dgm:pt>
    <dgm:pt modelId="{1F270C70-EE02-4727-9FDE-68DBC5F51EB6}" type="sibTrans" cxnId="{FFF5BAE0-900C-499F-85C5-A13B792D493E}">
      <dgm:prSet/>
      <dgm:spPr/>
      <dgm:t>
        <a:bodyPr/>
        <a:lstStyle/>
        <a:p>
          <a:endParaRPr lang="en-US"/>
        </a:p>
      </dgm:t>
    </dgm:pt>
    <dgm:pt modelId="{E654E6CC-524F-4CE9-9CF9-21C62FB55C56}" type="pres">
      <dgm:prSet presAssocID="{A4AB5E4D-452A-4E8C-BA74-9B359C8693B3}" presName="Name0" presStyleCnt="0">
        <dgm:presLayoutVars>
          <dgm:dir/>
          <dgm:animLvl val="lvl"/>
          <dgm:resizeHandles val="exact"/>
        </dgm:presLayoutVars>
      </dgm:prSet>
      <dgm:spPr/>
    </dgm:pt>
    <dgm:pt modelId="{9D803C22-1559-4902-9881-6A7A1C5371DB}" type="pres">
      <dgm:prSet presAssocID="{AFDA5EC5-CF1D-4B92-B25D-635C4920F85E}" presName="composite" presStyleCnt="0"/>
      <dgm:spPr/>
    </dgm:pt>
    <dgm:pt modelId="{5DDA49EF-C780-4B35-81CB-DA96627692E3}" type="pres">
      <dgm:prSet presAssocID="{AFDA5EC5-CF1D-4B92-B25D-635C4920F85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BED0B8E3-FD5E-4090-B42B-F42885D2DFA6}" type="pres">
      <dgm:prSet presAssocID="{AFDA5EC5-CF1D-4B92-B25D-635C4920F85E}" presName="desTx" presStyleLbl="alignAccFollowNode1" presStyleIdx="0" presStyleCnt="2">
        <dgm:presLayoutVars>
          <dgm:bulletEnabled val="1"/>
        </dgm:presLayoutVars>
      </dgm:prSet>
      <dgm:spPr/>
    </dgm:pt>
    <dgm:pt modelId="{6AEF765C-E9A0-4B03-847D-7077F727C465}" type="pres">
      <dgm:prSet presAssocID="{F675790F-7A82-4C86-BA1C-731124789B6E}" presName="space" presStyleCnt="0"/>
      <dgm:spPr/>
    </dgm:pt>
    <dgm:pt modelId="{FD09B2EB-5775-42C5-8555-FEBCF70EE3DC}" type="pres">
      <dgm:prSet presAssocID="{7F585D1D-F1A7-4AD4-8DCF-2B234834A2F3}" presName="composite" presStyleCnt="0"/>
      <dgm:spPr/>
    </dgm:pt>
    <dgm:pt modelId="{F00CC8BB-AB27-4438-8139-5A13FB5474A6}" type="pres">
      <dgm:prSet presAssocID="{7F585D1D-F1A7-4AD4-8DCF-2B234834A2F3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CCEA1B25-4B98-4FB1-9870-313A9BE0F6AD}" type="pres">
      <dgm:prSet presAssocID="{7F585D1D-F1A7-4AD4-8DCF-2B234834A2F3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A88FCA08-7D19-45B7-8196-6E7E4426F827}" type="presOf" srcId="{76BF8CF2-E160-4097-9816-9E0691456D9E}" destId="{CCEA1B25-4B98-4FB1-9870-313A9BE0F6AD}" srcOrd="0" destOrd="2" presId="urn:microsoft.com/office/officeart/2005/8/layout/hList1"/>
    <dgm:cxn modelId="{CCC0A41A-D0F5-4080-85F2-145B44E183E1}" srcId="{A4AB5E4D-452A-4E8C-BA74-9B359C8693B3}" destId="{AFDA5EC5-CF1D-4B92-B25D-635C4920F85E}" srcOrd="0" destOrd="0" parTransId="{BBFF41DF-3114-4688-AAA5-5D975E3544E1}" sibTransId="{F675790F-7A82-4C86-BA1C-731124789B6E}"/>
    <dgm:cxn modelId="{18F4D91B-4DEE-41C4-A3E8-1E052D67A627}" srcId="{7F585D1D-F1A7-4AD4-8DCF-2B234834A2F3}" destId="{7ADAE2C0-1AE0-40F2-869F-A0B6B6BE761D}" srcOrd="0" destOrd="0" parTransId="{ACE2E3C6-19B1-472E-A0F1-7BC0E8E4E7E2}" sibTransId="{E014D2A3-B8C9-49A7-8A76-FAD9D2F17BD0}"/>
    <dgm:cxn modelId="{C1C90537-9E50-4FA0-BE07-424B2601E629}" srcId="{AFDA5EC5-CF1D-4B92-B25D-635C4920F85E}" destId="{DB83D0DF-DFC6-4EA4-9F74-9BD8B3FCF743}" srcOrd="0" destOrd="0" parTransId="{386E58F0-FC7A-40AA-971B-BC9245BA9903}" sibTransId="{B07E2E59-9690-4A6B-8F81-65654ED9D926}"/>
    <dgm:cxn modelId="{FA914D3F-C5F2-41D4-97CE-ED8FA2FD691C}" type="presOf" srcId="{DB83D0DF-DFC6-4EA4-9F74-9BD8B3FCF743}" destId="{BED0B8E3-FD5E-4090-B42B-F42885D2DFA6}" srcOrd="0" destOrd="0" presId="urn:microsoft.com/office/officeart/2005/8/layout/hList1"/>
    <dgm:cxn modelId="{309FC344-2518-4013-BF11-8EF27ADAFC73}" type="presOf" srcId="{6ECC8C37-C6AE-4893-8E2B-CA6FA1C55E84}" destId="{CCEA1B25-4B98-4FB1-9870-313A9BE0F6AD}" srcOrd="0" destOrd="1" presId="urn:microsoft.com/office/officeart/2005/8/layout/hList1"/>
    <dgm:cxn modelId="{D24EB14C-1C01-4931-B844-D6E2A691B617}" srcId="{A4AB5E4D-452A-4E8C-BA74-9B359C8693B3}" destId="{7F585D1D-F1A7-4AD4-8DCF-2B234834A2F3}" srcOrd="1" destOrd="0" parTransId="{50C3B734-A68C-4756-9E6B-EC165FD2058D}" sibTransId="{0050519C-ADB2-4443-B010-5326A4E53177}"/>
    <dgm:cxn modelId="{116CED8F-584E-470F-BC70-4E14F87C09D6}" type="presOf" srcId="{EC4E26DE-4D65-44CB-AF3D-56BB1C32753A}" destId="{BED0B8E3-FD5E-4090-B42B-F42885D2DFA6}" srcOrd="0" destOrd="1" presId="urn:microsoft.com/office/officeart/2005/8/layout/hList1"/>
    <dgm:cxn modelId="{BF278D9C-DAA0-4C15-8BDF-6FE66733D753}" type="presOf" srcId="{AFDA5EC5-CF1D-4B92-B25D-635C4920F85E}" destId="{5DDA49EF-C780-4B35-81CB-DA96627692E3}" srcOrd="0" destOrd="0" presId="urn:microsoft.com/office/officeart/2005/8/layout/hList1"/>
    <dgm:cxn modelId="{F73F0ECB-CF9D-42D2-9297-D7A00B03A10B}" type="presOf" srcId="{A4AB5E4D-452A-4E8C-BA74-9B359C8693B3}" destId="{E654E6CC-524F-4CE9-9CF9-21C62FB55C56}" srcOrd="0" destOrd="0" presId="urn:microsoft.com/office/officeart/2005/8/layout/hList1"/>
    <dgm:cxn modelId="{923A5AD2-E82F-43B9-A694-57AA1E4242A6}" srcId="{AFDA5EC5-CF1D-4B92-B25D-635C4920F85E}" destId="{EC4E26DE-4D65-44CB-AF3D-56BB1C32753A}" srcOrd="1" destOrd="0" parTransId="{A7B0293E-5C1D-443D-8292-22DC620BD585}" sibTransId="{10B0E6A9-7507-4F21-A50E-37A87C664D14}"/>
    <dgm:cxn modelId="{7B981ED7-DD1D-4C1A-B7E6-C1FB1402C8DD}" srcId="{7F585D1D-F1A7-4AD4-8DCF-2B234834A2F3}" destId="{6ECC8C37-C6AE-4893-8E2B-CA6FA1C55E84}" srcOrd="1" destOrd="0" parTransId="{92113989-E36C-4398-BD3E-DBD76BCFA024}" sibTransId="{3E77061D-B843-47E4-91F1-D8AE67C2A24D}"/>
    <dgm:cxn modelId="{FFF5BAE0-900C-499F-85C5-A13B792D493E}" srcId="{7F585D1D-F1A7-4AD4-8DCF-2B234834A2F3}" destId="{76BF8CF2-E160-4097-9816-9E0691456D9E}" srcOrd="2" destOrd="0" parTransId="{89183619-963C-452B-8DB2-0A9660C23959}" sibTransId="{1F270C70-EE02-4727-9FDE-68DBC5F51EB6}"/>
    <dgm:cxn modelId="{3E96EAF1-1872-43EA-9074-94890236E026}" type="presOf" srcId="{7ADAE2C0-1AE0-40F2-869F-A0B6B6BE761D}" destId="{CCEA1B25-4B98-4FB1-9870-313A9BE0F6AD}" srcOrd="0" destOrd="0" presId="urn:microsoft.com/office/officeart/2005/8/layout/hList1"/>
    <dgm:cxn modelId="{B28453FE-8740-498E-A109-A38F6CA95020}" type="presOf" srcId="{7F585D1D-F1A7-4AD4-8DCF-2B234834A2F3}" destId="{F00CC8BB-AB27-4438-8139-5A13FB5474A6}" srcOrd="0" destOrd="0" presId="urn:microsoft.com/office/officeart/2005/8/layout/hList1"/>
    <dgm:cxn modelId="{A1B1F5EB-CDCC-4685-8CFE-48F0A2AF68BA}" type="presParOf" srcId="{E654E6CC-524F-4CE9-9CF9-21C62FB55C56}" destId="{9D803C22-1559-4902-9881-6A7A1C5371DB}" srcOrd="0" destOrd="0" presId="urn:microsoft.com/office/officeart/2005/8/layout/hList1"/>
    <dgm:cxn modelId="{0979C6D1-933F-4033-9D8A-5118A35D20FD}" type="presParOf" srcId="{9D803C22-1559-4902-9881-6A7A1C5371DB}" destId="{5DDA49EF-C780-4B35-81CB-DA96627692E3}" srcOrd="0" destOrd="0" presId="urn:microsoft.com/office/officeart/2005/8/layout/hList1"/>
    <dgm:cxn modelId="{35ED1DD7-621F-4C4E-8A26-42AA44253010}" type="presParOf" srcId="{9D803C22-1559-4902-9881-6A7A1C5371DB}" destId="{BED0B8E3-FD5E-4090-B42B-F42885D2DFA6}" srcOrd="1" destOrd="0" presId="urn:microsoft.com/office/officeart/2005/8/layout/hList1"/>
    <dgm:cxn modelId="{AE82D771-E4CE-4991-B3FA-179BA52F3508}" type="presParOf" srcId="{E654E6CC-524F-4CE9-9CF9-21C62FB55C56}" destId="{6AEF765C-E9A0-4B03-847D-7077F727C465}" srcOrd="1" destOrd="0" presId="urn:microsoft.com/office/officeart/2005/8/layout/hList1"/>
    <dgm:cxn modelId="{548FB66E-66EB-4E07-AA16-5C5CC51ABFC6}" type="presParOf" srcId="{E654E6CC-524F-4CE9-9CF9-21C62FB55C56}" destId="{FD09B2EB-5775-42C5-8555-FEBCF70EE3DC}" srcOrd="2" destOrd="0" presId="urn:microsoft.com/office/officeart/2005/8/layout/hList1"/>
    <dgm:cxn modelId="{9F774D24-E56A-4ED4-91BA-245541CDDF0F}" type="presParOf" srcId="{FD09B2EB-5775-42C5-8555-FEBCF70EE3DC}" destId="{F00CC8BB-AB27-4438-8139-5A13FB5474A6}" srcOrd="0" destOrd="0" presId="urn:microsoft.com/office/officeart/2005/8/layout/hList1"/>
    <dgm:cxn modelId="{87619436-9242-40B7-89C7-4AD0C95B756B}" type="presParOf" srcId="{FD09B2EB-5775-42C5-8555-FEBCF70EE3DC}" destId="{CCEA1B25-4B98-4FB1-9870-313A9BE0F6A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05BB9E-9698-4470-B195-8E9CA46294C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B143BBD-4013-47C2-A493-2F00F2A2AEF8}">
      <dgm:prSet/>
      <dgm:spPr/>
      <dgm:t>
        <a:bodyPr/>
        <a:lstStyle/>
        <a:p>
          <a:r>
            <a:rPr lang="pt-BR"/>
            <a:t>Comodato: equipamento/ softwares em assinatura</a:t>
          </a:r>
          <a:endParaRPr lang="en-US"/>
        </a:p>
      </dgm:t>
    </dgm:pt>
    <dgm:pt modelId="{C93FB4CD-CAC0-4E53-BAC6-CBE236055B85}" type="parTrans" cxnId="{A84992F8-7E72-491A-BE62-DA76EBD02557}">
      <dgm:prSet/>
      <dgm:spPr/>
      <dgm:t>
        <a:bodyPr/>
        <a:lstStyle/>
        <a:p>
          <a:endParaRPr lang="en-US"/>
        </a:p>
      </dgm:t>
    </dgm:pt>
    <dgm:pt modelId="{35625943-3B5F-4A32-A624-2F4143E722A8}" type="sibTrans" cxnId="{A84992F8-7E72-491A-BE62-DA76EBD02557}">
      <dgm:prSet/>
      <dgm:spPr/>
      <dgm:t>
        <a:bodyPr/>
        <a:lstStyle/>
        <a:p>
          <a:endParaRPr lang="en-US"/>
        </a:p>
      </dgm:t>
    </dgm:pt>
    <dgm:pt modelId="{3847A9A0-614E-4194-9BE3-E9FF8FFE65BC}">
      <dgm:prSet/>
      <dgm:spPr/>
      <dgm:t>
        <a:bodyPr/>
        <a:lstStyle/>
        <a:p>
          <a:r>
            <a:rPr lang="pt-BR"/>
            <a:t>Soluções integradas com IA</a:t>
          </a:r>
          <a:endParaRPr lang="en-US"/>
        </a:p>
      </dgm:t>
    </dgm:pt>
    <dgm:pt modelId="{9C633040-892F-4385-B481-871972CB4270}" type="parTrans" cxnId="{FE92BBA0-AF87-40B3-B0E2-66E954555625}">
      <dgm:prSet/>
      <dgm:spPr/>
      <dgm:t>
        <a:bodyPr/>
        <a:lstStyle/>
        <a:p>
          <a:endParaRPr lang="en-US"/>
        </a:p>
      </dgm:t>
    </dgm:pt>
    <dgm:pt modelId="{C2D086BB-704A-4B2D-AB40-4434ECFDE3FF}" type="sibTrans" cxnId="{FE92BBA0-AF87-40B3-B0E2-66E954555625}">
      <dgm:prSet/>
      <dgm:spPr/>
      <dgm:t>
        <a:bodyPr/>
        <a:lstStyle/>
        <a:p>
          <a:endParaRPr lang="en-US"/>
        </a:p>
      </dgm:t>
    </dgm:pt>
    <dgm:pt modelId="{A0581694-EACA-45F6-B1C8-A6A1369FDACC}">
      <dgm:prSet/>
      <dgm:spPr/>
      <dgm:t>
        <a:bodyPr/>
        <a:lstStyle/>
        <a:p>
          <a:r>
            <a:rPr lang="pt-BR"/>
            <a:t>Aumento do ticket médio/ reajuste tabela CBHPM</a:t>
          </a:r>
          <a:endParaRPr lang="en-US"/>
        </a:p>
      </dgm:t>
    </dgm:pt>
    <dgm:pt modelId="{03D30E2A-A520-4455-9751-D70EF65D4B50}" type="parTrans" cxnId="{77640ECF-1DEB-4F48-B9E2-94450D2C61F9}">
      <dgm:prSet/>
      <dgm:spPr/>
      <dgm:t>
        <a:bodyPr/>
        <a:lstStyle/>
        <a:p>
          <a:endParaRPr lang="en-US"/>
        </a:p>
      </dgm:t>
    </dgm:pt>
    <dgm:pt modelId="{06BF22AC-09C6-4BB0-9DE2-9AA503196C8C}" type="sibTrans" cxnId="{77640ECF-1DEB-4F48-B9E2-94450D2C61F9}">
      <dgm:prSet/>
      <dgm:spPr/>
      <dgm:t>
        <a:bodyPr/>
        <a:lstStyle/>
        <a:p>
          <a:endParaRPr lang="en-US"/>
        </a:p>
      </dgm:t>
    </dgm:pt>
    <dgm:pt modelId="{AF3FE3D1-0ED6-42A9-B9CB-F7D76D57CFD9}">
      <dgm:prSet/>
      <dgm:spPr/>
      <dgm:t>
        <a:bodyPr/>
        <a:lstStyle/>
        <a:p>
          <a:r>
            <a:rPr lang="pt-BR"/>
            <a:t>Fonte pagadora vs Percepção do valor agregado</a:t>
          </a:r>
          <a:endParaRPr lang="en-US"/>
        </a:p>
      </dgm:t>
    </dgm:pt>
    <dgm:pt modelId="{AB4F1948-3721-43B0-BEE7-BB7A661CC12B}" type="parTrans" cxnId="{941C756C-14F5-426E-865E-0C74DC2F92C4}">
      <dgm:prSet/>
      <dgm:spPr/>
      <dgm:t>
        <a:bodyPr/>
        <a:lstStyle/>
        <a:p>
          <a:endParaRPr lang="en-US"/>
        </a:p>
      </dgm:t>
    </dgm:pt>
    <dgm:pt modelId="{4F938A5D-B35A-4B5A-9D9D-5875AE7D9CD8}" type="sibTrans" cxnId="{941C756C-14F5-426E-865E-0C74DC2F92C4}">
      <dgm:prSet/>
      <dgm:spPr/>
      <dgm:t>
        <a:bodyPr/>
        <a:lstStyle/>
        <a:p>
          <a:endParaRPr lang="en-US"/>
        </a:p>
      </dgm:t>
    </dgm:pt>
    <dgm:pt modelId="{DE84B40F-2240-44BE-9884-1E1BBB19B1C2}" type="pres">
      <dgm:prSet presAssocID="{BB05BB9E-9698-4470-B195-8E9CA46294C4}" presName="linear" presStyleCnt="0">
        <dgm:presLayoutVars>
          <dgm:animLvl val="lvl"/>
          <dgm:resizeHandles val="exact"/>
        </dgm:presLayoutVars>
      </dgm:prSet>
      <dgm:spPr/>
    </dgm:pt>
    <dgm:pt modelId="{D81EFAF4-2758-4F93-89EE-147BE297B521}" type="pres">
      <dgm:prSet presAssocID="{7B143BBD-4013-47C2-A493-2F00F2A2AEF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350E090-AD03-4060-9B3E-76BC05966D83}" type="pres">
      <dgm:prSet presAssocID="{35625943-3B5F-4A32-A624-2F4143E722A8}" presName="spacer" presStyleCnt="0"/>
      <dgm:spPr/>
    </dgm:pt>
    <dgm:pt modelId="{3BEF5E32-86DE-4FFD-A611-154407F49D27}" type="pres">
      <dgm:prSet presAssocID="{3847A9A0-614E-4194-9BE3-E9FF8FFE65B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4E56AB8-99A7-4A97-9847-4053C0EAF0EB}" type="pres">
      <dgm:prSet presAssocID="{C2D086BB-704A-4B2D-AB40-4434ECFDE3FF}" presName="spacer" presStyleCnt="0"/>
      <dgm:spPr/>
    </dgm:pt>
    <dgm:pt modelId="{BDD5E062-D6A0-4086-8622-B083B6780C81}" type="pres">
      <dgm:prSet presAssocID="{A0581694-EACA-45F6-B1C8-A6A1369FDAC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36DE27A-E576-4A1E-97BF-CAC5B58A489A}" type="pres">
      <dgm:prSet presAssocID="{06BF22AC-09C6-4BB0-9DE2-9AA503196C8C}" presName="spacer" presStyleCnt="0"/>
      <dgm:spPr/>
    </dgm:pt>
    <dgm:pt modelId="{56125844-95CA-4454-B6FF-9D92BBB1F206}" type="pres">
      <dgm:prSet presAssocID="{AF3FE3D1-0ED6-42A9-B9CB-F7D76D57CFD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C108006-BDD2-4BBD-B233-E63BA691BBE2}" type="presOf" srcId="{7B143BBD-4013-47C2-A493-2F00F2A2AEF8}" destId="{D81EFAF4-2758-4F93-89EE-147BE297B521}" srcOrd="0" destOrd="0" presId="urn:microsoft.com/office/officeart/2005/8/layout/vList2"/>
    <dgm:cxn modelId="{29A22130-B04A-43AB-87F3-1017BB336BC1}" type="presOf" srcId="{A0581694-EACA-45F6-B1C8-A6A1369FDACC}" destId="{BDD5E062-D6A0-4086-8622-B083B6780C81}" srcOrd="0" destOrd="0" presId="urn:microsoft.com/office/officeart/2005/8/layout/vList2"/>
    <dgm:cxn modelId="{16F18932-73CB-4A8E-8E9E-D901A93EB02C}" type="presOf" srcId="{AF3FE3D1-0ED6-42A9-B9CB-F7D76D57CFD9}" destId="{56125844-95CA-4454-B6FF-9D92BBB1F206}" srcOrd="0" destOrd="0" presId="urn:microsoft.com/office/officeart/2005/8/layout/vList2"/>
    <dgm:cxn modelId="{941C756C-14F5-426E-865E-0C74DC2F92C4}" srcId="{BB05BB9E-9698-4470-B195-8E9CA46294C4}" destId="{AF3FE3D1-0ED6-42A9-B9CB-F7D76D57CFD9}" srcOrd="3" destOrd="0" parTransId="{AB4F1948-3721-43B0-BEE7-BB7A661CC12B}" sibTransId="{4F938A5D-B35A-4B5A-9D9D-5875AE7D9CD8}"/>
    <dgm:cxn modelId="{FE92BBA0-AF87-40B3-B0E2-66E954555625}" srcId="{BB05BB9E-9698-4470-B195-8E9CA46294C4}" destId="{3847A9A0-614E-4194-9BE3-E9FF8FFE65BC}" srcOrd="1" destOrd="0" parTransId="{9C633040-892F-4385-B481-871972CB4270}" sibTransId="{C2D086BB-704A-4B2D-AB40-4434ECFDE3FF}"/>
    <dgm:cxn modelId="{24A85AC2-9A28-46CE-8945-47D1CF528683}" type="presOf" srcId="{3847A9A0-614E-4194-9BE3-E9FF8FFE65BC}" destId="{3BEF5E32-86DE-4FFD-A611-154407F49D27}" srcOrd="0" destOrd="0" presId="urn:microsoft.com/office/officeart/2005/8/layout/vList2"/>
    <dgm:cxn modelId="{17F157CB-47F3-4781-93C1-7879FA101866}" type="presOf" srcId="{BB05BB9E-9698-4470-B195-8E9CA46294C4}" destId="{DE84B40F-2240-44BE-9884-1E1BBB19B1C2}" srcOrd="0" destOrd="0" presId="urn:microsoft.com/office/officeart/2005/8/layout/vList2"/>
    <dgm:cxn modelId="{77640ECF-1DEB-4F48-B9E2-94450D2C61F9}" srcId="{BB05BB9E-9698-4470-B195-8E9CA46294C4}" destId="{A0581694-EACA-45F6-B1C8-A6A1369FDACC}" srcOrd="2" destOrd="0" parTransId="{03D30E2A-A520-4455-9751-D70EF65D4B50}" sibTransId="{06BF22AC-09C6-4BB0-9DE2-9AA503196C8C}"/>
    <dgm:cxn modelId="{A84992F8-7E72-491A-BE62-DA76EBD02557}" srcId="{BB05BB9E-9698-4470-B195-8E9CA46294C4}" destId="{7B143BBD-4013-47C2-A493-2F00F2A2AEF8}" srcOrd="0" destOrd="0" parTransId="{C93FB4CD-CAC0-4E53-BAC6-CBE236055B85}" sibTransId="{35625943-3B5F-4A32-A624-2F4143E722A8}"/>
    <dgm:cxn modelId="{87AB323D-955E-4125-A043-3BF5E049CBC7}" type="presParOf" srcId="{DE84B40F-2240-44BE-9884-1E1BBB19B1C2}" destId="{D81EFAF4-2758-4F93-89EE-147BE297B521}" srcOrd="0" destOrd="0" presId="urn:microsoft.com/office/officeart/2005/8/layout/vList2"/>
    <dgm:cxn modelId="{C75A6E27-AA58-4FE6-BD91-F8A95CA2462F}" type="presParOf" srcId="{DE84B40F-2240-44BE-9884-1E1BBB19B1C2}" destId="{2350E090-AD03-4060-9B3E-76BC05966D83}" srcOrd="1" destOrd="0" presId="urn:microsoft.com/office/officeart/2005/8/layout/vList2"/>
    <dgm:cxn modelId="{04BC53E5-FBFF-4304-A115-43DF0AC8D899}" type="presParOf" srcId="{DE84B40F-2240-44BE-9884-1E1BBB19B1C2}" destId="{3BEF5E32-86DE-4FFD-A611-154407F49D27}" srcOrd="2" destOrd="0" presId="urn:microsoft.com/office/officeart/2005/8/layout/vList2"/>
    <dgm:cxn modelId="{43220E6D-6F92-4FA3-9B60-E0A52C3D6887}" type="presParOf" srcId="{DE84B40F-2240-44BE-9884-1E1BBB19B1C2}" destId="{44E56AB8-99A7-4A97-9847-4053C0EAF0EB}" srcOrd="3" destOrd="0" presId="urn:microsoft.com/office/officeart/2005/8/layout/vList2"/>
    <dgm:cxn modelId="{54066E03-2A4D-40D8-ABEF-9ECC62834743}" type="presParOf" srcId="{DE84B40F-2240-44BE-9884-1E1BBB19B1C2}" destId="{BDD5E062-D6A0-4086-8622-B083B6780C81}" srcOrd="4" destOrd="0" presId="urn:microsoft.com/office/officeart/2005/8/layout/vList2"/>
    <dgm:cxn modelId="{06A858E9-BC34-4648-9A3F-9D82C00E6137}" type="presParOf" srcId="{DE84B40F-2240-44BE-9884-1E1BBB19B1C2}" destId="{B36DE27A-E576-4A1E-97BF-CAC5B58A489A}" srcOrd="5" destOrd="0" presId="urn:microsoft.com/office/officeart/2005/8/layout/vList2"/>
    <dgm:cxn modelId="{828597E3-D268-41BA-9275-1E11349EA6C0}" type="presParOf" srcId="{DE84B40F-2240-44BE-9884-1E1BBB19B1C2}" destId="{56125844-95CA-4454-B6FF-9D92BBB1F20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35759B-ADFA-4350-AFBC-EDC0AF3435AE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6C56402-F180-4AD6-B240-ADFFFF0F1BE2}">
      <dgm:prSet phldrT="[Texto]"/>
      <dgm:spPr/>
      <dgm:t>
        <a:bodyPr/>
        <a:lstStyle/>
        <a:p>
          <a:r>
            <a:rPr lang="pt-BR" dirty="0"/>
            <a:t>Percepção/ aumento da qualidade</a:t>
          </a:r>
        </a:p>
      </dgm:t>
    </dgm:pt>
    <dgm:pt modelId="{BCDBB5F3-48B6-4BE1-BF80-24B107AE23D5}" type="parTrans" cxnId="{A70917AF-9071-4226-A63D-2F3FA6251D42}">
      <dgm:prSet/>
      <dgm:spPr/>
      <dgm:t>
        <a:bodyPr/>
        <a:lstStyle/>
        <a:p>
          <a:endParaRPr lang="pt-BR"/>
        </a:p>
      </dgm:t>
    </dgm:pt>
    <dgm:pt modelId="{EA134900-B235-4C0A-9D98-7489B8698C87}" type="sibTrans" cxnId="{A70917AF-9071-4226-A63D-2F3FA6251D42}">
      <dgm:prSet/>
      <dgm:spPr/>
      <dgm:t>
        <a:bodyPr/>
        <a:lstStyle/>
        <a:p>
          <a:endParaRPr lang="pt-BR"/>
        </a:p>
      </dgm:t>
    </dgm:pt>
    <dgm:pt modelId="{07917678-46DD-4C31-8E80-CC06F7E9900E}">
      <dgm:prSet phldrT="[Texto]"/>
      <dgm:spPr/>
      <dgm:t>
        <a:bodyPr/>
        <a:lstStyle/>
        <a:p>
          <a:r>
            <a:rPr lang="pt-BR" dirty="0" err="1"/>
            <a:t>Subespecialistas</a:t>
          </a:r>
          <a:endParaRPr lang="pt-BR" dirty="0"/>
        </a:p>
      </dgm:t>
    </dgm:pt>
    <dgm:pt modelId="{E0AE2356-7876-4009-9F32-6D209175F929}" type="parTrans" cxnId="{350AE2BE-C407-434A-8FC5-C2A62E4AA93F}">
      <dgm:prSet/>
      <dgm:spPr/>
      <dgm:t>
        <a:bodyPr/>
        <a:lstStyle/>
        <a:p>
          <a:endParaRPr lang="pt-BR"/>
        </a:p>
      </dgm:t>
    </dgm:pt>
    <dgm:pt modelId="{5211AC72-C067-4890-B408-9AEFA68ED4C7}" type="sibTrans" cxnId="{350AE2BE-C407-434A-8FC5-C2A62E4AA93F}">
      <dgm:prSet/>
      <dgm:spPr/>
      <dgm:t>
        <a:bodyPr/>
        <a:lstStyle/>
        <a:p>
          <a:endParaRPr lang="pt-BR"/>
        </a:p>
      </dgm:t>
    </dgm:pt>
    <dgm:pt modelId="{E0F5EBD6-0FE5-454D-97FE-274DCFB081B4}">
      <dgm:prSet phldrT="[Texto]"/>
      <dgm:spPr/>
      <dgm:t>
        <a:bodyPr/>
        <a:lstStyle/>
        <a:p>
          <a:r>
            <a:rPr lang="pt-BR" dirty="0"/>
            <a:t>IA</a:t>
          </a:r>
        </a:p>
      </dgm:t>
    </dgm:pt>
    <dgm:pt modelId="{7C2297DB-B28F-4F7E-A567-CB6D90F48C70}" type="parTrans" cxnId="{9AB32E82-E77A-4F1F-9EAD-4E291085F505}">
      <dgm:prSet/>
      <dgm:spPr/>
      <dgm:t>
        <a:bodyPr/>
        <a:lstStyle/>
        <a:p>
          <a:endParaRPr lang="pt-BR"/>
        </a:p>
      </dgm:t>
    </dgm:pt>
    <dgm:pt modelId="{DAACF6A6-9F73-4C5B-BD4E-DAFBA5BAC19C}" type="sibTrans" cxnId="{9AB32E82-E77A-4F1F-9EAD-4E291085F505}">
      <dgm:prSet/>
      <dgm:spPr/>
      <dgm:t>
        <a:bodyPr/>
        <a:lstStyle/>
        <a:p>
          <a:endParaRPr lang="pt-BR"/>
        </a:p>
      </dgm:t>
    </dgm:pt>
    <dgm:pt modelId="{4F2F3076-F195-4619-B132-02F6F82EB2CA}">
      <dgm:prSet phldrT="[Texto]"/>
      <dgm:spPr/>
      <dgm:t>
        <a:bodyPr/>
        <a:lstStyle/>
        <a:p>
          <a:r>
            <a:rPr lang="pt-BR" dirty="0"/>
            <a:t>Rapidez/ Integração TI</a:t>
          </a:r>
        </a:p>
      </dgm:t>
    </dgm:pt>
    <dgm:pt modelId="{9BC935F7-0F05-436C-8FA3-843936F8F994}" type="parTrans" cxnId="{E94B1CDB-B03B-43BB-8EAF-C3FC3B3A7EF6}">
      <dgm:prSet/>
      <dgm:spPr/>
      <dgm:t>
        <a:bodyPr/>
        <a:lstStyle/>
        <a:p>
          <a:endParaRPr lang="pt-BR"/>
        </a:p>
      </dgm:t>
    </dgm:pt>
    <dgm:pt modelId="{B89E5A17-3921-4050-B103-6BB3F35A2539}" type="sibTrans" cxnId="{E94B1CDB-B03B-43BB-8EAF-C3FC3B3A7EF6}">
      <dgm:prSet/>
      <dgm:spPr/>
      <dgm:t>
        <a:bodyPr/>
        <a:lstStyle/>
        <a:p>
          <a:endParaRPr lang="pt-BR"/>
        </a:p>
      </dgm:t>
    </dgm:pt>
    <dgm:pt modelId="{8DE0D96C-3F9D-4BDA-91DD-216B81094A0C}" type="pres">
      <dgm:prSet presAssocID="{0C35759B-ADFA-4350-AFBC-EDC0AF3435A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DEA5D9F-7CD3-4ABF-9370-88667528A2E0}" type="pres">
      <dgm:prSet presAssocID="{0C35759B-ADFA-4350-AFBC-EDC0AF3435AE}" presName="hierFlow" presStyleCnt="0"/>
      <dgm:spPr/>
    </dgm:pt>
    <dgm:pt modelId="{B922FA94-7944-410D-B87C-5DEFACF494EB}" type="pres">
      <dgm:prSet presAssocID="{0C35759B-ADFA-4350-AFBC-EDC0AF3435AE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F2CBF172-A586-422F-BC0A-9B022CD8D32E}" type="pres">
      <dgm:prSet presAssocID="{C6C56402-F180-4AD6-B240-ADFFFF0F1BE2}" presName="Name14" presStyleCnt="0"/>
      <dgm:spPr/>
    </dgm:pt>
    <dgm:pt modelId="{1A8A8D25-904A-4E45-9211-41607D5A78CD}" type="pres">
      <dgm:prSet presAssocID="{C6C56402-F180-4AD6-B240-ADFFFF0F1BE2}" presName="level1Shape" presStyleLbl="node0" presStyleIdx="0" presStyleCnt="1">
        <dgm:presLayoutVars>
          <dgm:chPref val="3"/>
        </dgm:presLayoutVars>
      </dgm:prSet>
      <dgm:spPr/>
    </dgm:pt>
    <dgm:pt modelId="{FDCF41C5-D7FC-46C3-BA34-FC7846529AF4}" type="pres">
      <dgm:prSet presAssocID="{C6C56402-F180-4AD6-B240-ADFFFF0F1BE2}" presName="hierChild2" presStyleCnt="0"/>
      <dgm:spPr/>
    </dgm:pt>
    <dgm:pt modelId="{A9134FFE-25BA-4763-BB24-10BF86B06137}" type="pres">
      <dgm:prSet presAssocID="{E0AE2356-7876-4009-9F32-6D209175F929}" presName="Name19" presStyleLbl="parChTrans1D2" presStyleIdx="0" presStyleCnt="3"/>
      <dgm:spPr/>
    </dgm:pt>
    <dgm:pt modelId="{61D08831-223D-4329-8A91-65FC0FA30C8B}" type="pres">
      <dgm:prSet presAssocID="{07917678-46DD-4C31-8E80-CC06F7E9900E}" presName="Name21" presStyleCnt="0"/>
      <dgm:spPr/>
    </dgm:pt>
    <dgm:pt modelId="{07E3B9F5-5EA4-4E50-84C0-C483DA144FDF}" type="pres">
      <dgm:prSet presAssocID="{07917678-46DD-4C31-8E80-CC06F7E9900E}" presName="level2Shape" presStyleLbl="node2" presStyleIdx="0" presStyleCnt="3"/>
      <dgm:spPr/>
    </dgm:pt>
    <dgm:pt modelId="{05BCAA34-78CD-42BD-8690-BB54357DA3CB}" type="pres">
      <dgm:prSet presAssocID="{07917678-46DD-4C31-8E80-CC06F7E9900E}" presName="hierChild3" presStyleCnt="0"/>
      <dgm:spPr/>
    </dgm:pt>
    <dgm:pt modelId="{20015145-17C7-4D75-A3C6-B0FDDF5FB723}" type="pres">
      <dgm:prSet presAssocID="{7C2297DB-B28F-4F7E-A567-CB6D90F48C70}" presName="Name19" presStyleLbl="parChTrans1D2" presStyleIdx="1" presStyleCnt="3"/>
      <dgm:spPr/>
    </dgm:pt>
    <dgm:pt modelId="{3113F903-3EF9-431F-98AB-584708DD28E3}" type="pres">
      <dgm:prSet presAssocID="{E0F5EBD6-0FE5-454D-97FE-274DCFB081B4}" presName="Name21" presStyleCnt="0"/>
      <dgm:spPr/>
    </dgm:pt>
    <dgm:pt modelId="{5803CCC7-EE99-4EB8-B780-1CAEA932B8B1}" type="pres">
      <dgm:prSet presAssocID="{E0F5EBD6-0FE5-454D-97FE-274DCFB081B4}" presName="level2Shape" presStyleLbl="node2" presStyleIdx="1" presStyleCnt="3"/>
      <dgm:spPr/>
    </dgm:pt>
    <dgm:pt modelId="{C19A955F-7F7F-45F1-8DA5-BB72ED146036}" type="pres">
      <dgm:prSet presAssocID="{E0F5EBD6-0FE5-454D-97FE-274DCFB081B4}" presName="hierChild3" presStyleCnt="0"/>
      <dgm:spPr/>
    </dgm:pt>
    <dgm:pt modelId="{86EEA61A-77A2-4088-8F51-0C1E412DE23B}" type="pres">
      <dgm:prSet presAssocID="{9BC935F7-0F05-436C-8FA3-843936F8F994}" presName="Name19" presStyleLbl="parChTrans1D2" presStyleIdx="2" presStyleCnt="3"/>
      <dgm:spPr/>
    </dgm:pt>
    <dgm:pt modelId="{C40EFFFD-DAE1-4A5D-A4C3-4EDBCCDF6C12}" type="pres">
      <dgm:prSet presAssocID="{4F2F3076-F195-4619-B132-02F6F82EB2CA}" presName="Name21" presStyleCnt="0"/>
      <dgm:spPr/>
    </dgm:pt>
    <dgm:pt modelId="{38CD1A6E-22F3-4EB6-99C3-E96E752A2DA2}" type="pres">
      <dgm:prSet presAssocID="{4F2F3076-F195-4619-B132-02F6F82EB2CA}" presName="level2Shape" presStyleLbl="node2" presStyleIdx="2" presStyleCnt="3"/>
      <dgm:spPr/>
    </dgm:pt>
    <dgm:pt modelId="{70C7FF8A-C22E-4FE8-AC87-B4F7A2B92B10}" type="pres">
      <dgm:prSet presAssocID="{4F2F3076-F195-4619-B132-02F6F82EB2CA}" presName="hierChild3" presStyleCnt="0"/>
      <dgm:spPr/>
    </dgm:pt>
    <dgm:pt modelId="{6676AE70-4971-4E19-87E9-09DF7D78D83B}" type="pres">
      <dgm:prSet presAssocID="{0C35759B-ADFA-4350-AFBC-EDC0AF3435AE}" presName="bgShapesFlow" presStyleCnt="0"/>
      <dgm:spPr/>
    </dgm:pt>
  </dgm:ptLst>
  <dgm:cxnLst>
    <dgm:cxn modelId="{70BD280C-3EEA-4B26-8C59-707EBD13692D}" type="presOf" srcId="{4F2F3076-F195-4619-B132-02F6F82EB2CA}" destId="{38CD1A6E-22F3-4EB6-99C3-E96E752A2DA2}" srcOrd="0" destOrd="0" presId="urn:microsoft.com/office/officeart/2005/8/layout/hierarchy6"/>
    <dgm:cxn modelId="{FBC61546-3495-4038-B54D-AA0C6F58BE20}" type="presOf" srcId="{7C2297DB-B28F-4F7E-A567-CB6D90F48C70}" destId="{20015145-17C7-4D75-A3C6-B0FDDF5FB723}" srcOrd="0" destOrd="0" presId="urn:microsoft.com/office/officeart/2005/8/layout/hierarchy6"/>
    <dgm:cxn modelId="{D2417969-6D18-42FD-86C9-6659FADE325F}" type="presOf" srcId="{9BC935F7-0F05-436C-8FA3-843936F8F994}" destId="{86EEA61A-77A2-4088-8F51-0C1E412DE23B}" srcOrd="0" destOrd="0" presId="urn:microsoft.com/office/officeart/2005/8/layout/hierarchy6"/>
    <dgm:cxn modelId="{9F6A5175-4C8B-4089-9641-F1A7122EAF14}" type="presOf" srcId="{07917678-46DD-4C31-8E80-CC06F7E9900E}" destId="{07E3B9F5-5EA4-4E50-84C0-C483DA144FDF}" srcOrd="0" destOrd="0" presId="urn:microsoft.com/office/officeart/2005/8/layout/hierarchy6"/>
    <dgm:cxn modelId="{9AB32E82-E77A-4F1F-9EAD-4E291085F505}" srcId="{C6C56402-F180-4AD6-B240-ADFFFF0F1BE2}" destId="{E0F5EBD6-0FE5-454D-97FE-274DCFB081B4}" srcOrd="1" destOrd="0" parTransId="{7C2297DB-B28F-4F7E-A567-CB6D90F48C70}" sibTransId="{DAACF6A6-9F73-4C5B-BD4E-DAFBA5BAC19C}"/>
    <dgm:cxn modelId="{A70917AF-9071-4226-A63D-2F3FA6251D42}" srcId="{0C35759B-ADFA-4350-AFBC-EDC0AF3435AE}" destId="{C6C56402-F180-4AD6-B240-ADFFFF0F1BE2}" srcOrd="0" destOrd="0" parTransId="{BCDBB5F3-48B6-4BE1-BF80-24B107AE23D5}" sibTransId="{EA134900-B235-4C0A-9D98-7489B8698C87}"/>
    <dgm:cxn modelId="{350AE2BE-C407-434A-8FC5-C2A62E4AA93F}" srcId="{C6C56402-F180-4AD6-B240-ADFFFF0F1BE2}" destId="{07917678-46DD-4C31-8E80-CC06F7E9900E}" srcOrd="0" destOrd="0" parTransId="{E0AE2356-7876-4009-9F32-6D209175F929}" sibTransId="{5211AC72-C067-4890-B408-9AEFA68ED4C7}"/>
    <dgm:cxn modelId="{47DF66D2-036A-4CDE-81DC-5F2260EAE438}" type="presOf" srcId="{0C35759B-ADFA-4350-AFBC-EDC0AF3435AE}" destId="{8DE0D96C-3F9D-4BDA-91DD-216B81094A0C}" srcOrd="0" destOrd="0" presId="urn:microsoft.com/office/officeart/2005/8/layout/hierarchy6"/>
    <dgm:cxn modelId="{E94B1CDB-B03B-43BB-8EAF-C3FC3B3A7EF6}" srcId="{C6C56402-F180-4AD6-B240-ADFFFF0F1BE2}" destId="{4F2F3076-F195-4619-B132-02F6F82EB2CA}" srcOrd="2" destOrd="0" parTransId="{9BC935F7-0F05-436C-8FA3-843936F8F994}" sibTransId="{B89E5A17-3921-4050-B103-6BB3F35A2539}"/>
    <dgm:cxn modelId="{45F060DE-B602-4B02-A056-AF484C04B99C}" type="presOf" srcId="{E0F5EBD6-0FE5-454D-97FE-274DCFB081B4}" destId="{5803CCC7-EE99-4EB8-B780-1CAEA932B8B1}" srcOrd="0" destOrd="0" presId="urn:microsoft.com/office/officeart/2005/8/layout/hierarchy6"/>
    <dgm:cxn modelId="{CF7016DF-771A-4932-ACCB-51D674610CA4}" type="presOf" srcId="{C6C56402-F180-4AD6-B240-ADFFFF0F1BE2}" destId="{1A8A8D25-904A-4E45-9211-41607D5A78CD}" srcOrd="0" destOrd="0" presId="urn:microsoft.com/office/officeart/2005/8/layout/hierarchy6"/>
    <dgm:cxn modelId="{E33FB1F6-057F-4F50-A5DE-D481B49C2246}" type="presOf" srcId="{E0AE2356-7876-4009-9F32-6D209175F929}" destId="{A9134FFE-25BA-4763-BB24-10BF86B06137}" srcOrd="0" destOrd="0" presId="urn:microsoft.com/office/officeart/2005/8/layout/hierarchy6"/>
    <dgm:cxn modelId="{B571B0B1-5D9E-438C-B367-FF5E40797365}" type="presParOf" srcId="{8DE0D96C-3F9D-4BDA-91DD-216B81094A0C}" destId="{6DEA5D9F-7CD3-4ABF-9370-88667528A2E0}" srcOrd="0" destOrd="0" presId="urn:microsoft.com/office/officeart/2005/8/layout/hierarchy6"/>
    <dgm:cxn modelId="{BA8584F0-ECFF-472B-ADC3-DCC4468098C8}" type="presParOf" srcId="{6DEA5D9F-7CD3-4ABF-9370-88667528A2E0}" destId="{B922FA94-7944-410D-B87C-5DEFACF494EB}" srcOrd="0" destOrd="0" presId="urn:microsoft.com/office/officeart/2005/8/layout/hierarchy6"/>
    <dgm:cxn modelId="{C5E46273-F6DD-407C-8ADD-8BD43080AD57}" type="presParOf" srcId="{B922FA94-7944-410D-B87C-5DEFACF494EB}" destId="{F2CBF172-A586-422F-BC0A-9B022CD8D32E}" srcOrd="0" destOrd="0" presId="urn:microsoft.com/office/officeart/2005/8/layout/hierarchy6"/>
    <dgm:cxn modelId="{56D19A21-ED00-49C5-A1EE-021C15B28CFB}" type="presParOf" srcId="{F2CBF172-A586-422F-BC0A-9B022CD8D32E}" destId="{1A8A8D25-904A-4E45-9211-41607D5A78CD}" srcOrd="0" destOrd="0" presId="urn:microsoft.com/office/officeart/2005/8/layout/hierarchy6"/>
    <dgm:cxn modelId="{056FAD2C-313B-4887-A758-2C7A9BE7042E}" type="presParOf" srcId="{F2CBF172-A586-422F-BC0A-9B022CD8D32E}" destId="{FDCF41C5-D7FC-46C3-BA34-FC7846529AF4}" srcOrd="1" destOrd="0" presId="urn:microsoft.com/office/officeart/2005/8/layout/hierarchy6"/>
    <dgm:cxn modelId="{9A8444A3-840B-4D7C-9E41-DE4B4DC2B5F7}" type="presParOf" srcId="{FDCF41C5-D7FC-46C3-BA34-FC7846529AF4}" destId="{A9134FFE-25BA-4763-BB24-10BF86B06137}" srcOrd="0" destOrd="0" presId="urn:microsoft.com/office/officeart/2005/8/layout/hierarchy6"/>
    <dgm:cxn modelId="{B25321D7-1EA2-4BEE-A5E6-4218BD4A50E9}" type="presParOf" srcId="{FDCF41C5-D7FC-46C3-BA34-FC7846529AF4}" destId="{61D08831-223D-4329-8A91-65FC0FA30C8B}" srcOrd="1" destOrd="0" presId="urn:microsoft.com/office/officeart/2005/8/layout/hierarchy6"/>
    <dgm:cxn modelId="{1A0A4EA1-19F8-40FC-AE3D-4C827111FA1F}" type="presParOf" srcId="{61D08831-223D-4329-8A91-65FC0FA30C8B}" destId="{07E3B9F5-5EA4-4E50-84C0-C483DA144FDF}" srcOrd="0" destOrd="0" presId="urn:microsoft.com/office/officeart/2005/8/layout/hierarchy6"/>
    <dgm:cxn modelId="{9BC45110-E6A1-4C2C-8007-BE4FE06E03BB}" type="presParOf" srcId="{61D08831-223D-4329-8A91-65FC0FA30C8B}" destId="{05BCAA34-78CD-42BD-8690-BB54357DA3CB}" srcOrd="1" destOrd="0" presId="urn:microsoft.com/office/officeart/2005/8/layout/hierarchy6"/>
    <dgm:cxn modelId="{073428D1-36E8-4B0B-80AB-A238876A22D2}" type="presParOf" srcId="{FDCF41C5-D7FC-46C3-BA34-FC7846529AF4}" destId="{20015145-17C7-4D75-A3C6-B0FDDF5FB723}" srcOrd="2" destOrd="0" presId="urn:microsoft.com/office/officeart/2005/8/layout/hierarchy6"/>
    <dgm:cxn modelId="{892E30DD-61E0-40B7-89FA-1D4F1BE3404E}" type="presParOf" srcId="{FDCF41C5-D7FC-46C3-BA34-FC7846529AF4}" destId="{3113F903-3EF9-431F-98AB-584708DD28E3}" srcOrd="3" destOrd="0" presId="urn:microsoft.com/office/officeart/2005/8/layout/hierarchy6"/>
    <dgm:cxn modelId="{D93A6255-BB6B-46A2-8650-3EBFD9DA3F8D}" type="presParOf" srcId="{3113F903-3EF9-431F-98AB-584708DD28E3}" destId="{5803CCC7-EE99-4EB8-B780-1CAEA932B8B1}" srcOrd="0" destOrd="0" presId="urn:microsoft.com/office/officeart/2005/8/layout/hierarchy6"/>
    <dgm:cxn modelId="{A5A75E41-DE0A-4A94-B371-BA05B61E600D}" type="presParOf" srcId="{3113F903-3EF9-431F-98AB-584708DD28E3}" destId="{C19A955F-7F7F-45F1-8DA5-BB72ED146036}" srcOrd="1" destOrd="0" presId="urn:microsoft.com/office/officeart/2005/8/layout/hierarchy6"/>
    <dgm:cxn modelId="{1FC620B9-0A1A-4935-8615-A885E065E57E}" type="presParOf" srcId="{FDCF41C5-D7FC-46C3-BA34-FC7846529AF4}" destId="{86EEA61A-77A2-4088-8F51-0C1E412DE23B}" srcOrd="4" destOrd="0" presId="urn:microsoft.com/office/officeart/2005/8/layout/hierarchy6"/>
    <dgm:cxn modelId="{0581E7FE-ED99-4BBC-82AF-01E62C99BB2A}" type="presParOf" srcId="{FDCF41C5-D7FC-46C3-BA34-FC7846529AF4}" destId="{C40EFFFD-DAE1-4A5D-A4C3-4EDBCCDF6C12}" srcOrd="5" destOrd="0" presId="urn:microsoft.com/office/officeart/2005/8/layout/hierarchy6"/>
    <dgm:cxn modelId="{64BA486F-4904-46DF-AD3C-8E851940C217}" type="presParOf" srcId="{C40EFFFD-DAE1-4A5D-A4C3-4EDBCCDF6C12}" destId="{38CD1A6E-22F3-4EB6-99C3-E96E752A2DA2}" srcOrd="0" destOrd="0" presId="urn:microsoft.com/office/officeart/2005/8/layout/hierarchy6"/>
    <dgm:cxn modelId="{374C996B-3801-496A-B6DA-AAC42583F288}" type="presParOf" srcId="{C40EFFFD-DAE1-4A5D-A4C3-4EDBCCDF6C12}" destId="{70C7FF8A-C22E-4FE8-AC87-B4F7A2B92B10}" srcOrd="1" destOrd="0" presId="urn:microsoft.com/office/officeart/2005/8/layout/hierarchy6"/>
    <dgm:cxn modelId="{63193212-A0CC-44C9-861E-1DEFFB61AADA}" type="presParOf" srcId="{8DE0D96C-3F9D-4BDA-91DD-216B81094A0C}" destId="{6676AE70-4971-4E19-87E9-09DF7D78D83B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DA49EF-C780-4B35-81CB-DA96627692E3}">
      <dsp:nvSpPr>
        <dsp:cNvPr id="0" name=""/>
        <dsp:cNvSpPr/>
      </dsp:nvSpPr>
      <dsp:spPr>
        <a:xfrm>
          <a:off x="51" y="58301"/>
          <a:ext cx="4909510" cy="8064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Argumentos contra:</a:t>
          </a:r>
          <a:endParaRPr lang="en-US" sz="2800" kern="1200"/>
        </a:p>
      </dsp:txBody>
      <dsp:txXfrm>
        <a:off x="51" y="58301"/>
        <a:ext cx="4909510" cy="806400"/>
      </dsp:txXfrm>
    </dsp:sp>
    <dsp:sp modelId="{BED0B8E3-FD5E-4090-B42B-F42885D2DFA6}">
      <dsp:nvSpPr>
        <dsp:cNvPr id="0" name=""/>
        <dsp:cNvSpPr/>
      </dsp:nvSpPr>
      <dsp:spPr>
        <a:xfrm>
          <a:off x="51" y="864702"/>
          <a:ext cx="4909510" cy="361242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800" kern="1200"/>
            <a:t>Falta de infraestrutura “global”: TI, fontes pagadoras, profissionais especializados</a:t>
          </a: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800" kern="1200"/>
            <a:t>Fase pré-analítica: necessidade de processamento local vs escassez</a:t>
          </a:r>
          <a:endParaRPr lang="en-US" sz="2800" kern="1200"/>
        </a:p>
      </dsp:txBody>
      <dsp:txXfrm>
        <a:off x="51" y="864702"/>
        <a:ext cx="4909510" cy="3612420"/>
      </dsp:txXfrm>
    </dsp:sp>
    <dsp:sp modelId="{F00CC8BB-AB27-4438-8139-5A13FB5474A6}">
      <dsp:nvSpPr>
        <dsp:cNvPr id="0" name=""/>
        <dsp:cNvSpPr/>
      </dsp:nvSpPr>
      <dsp:spPr>
        <a:xfrm>
          <a:off x="5596893" y="58301"/>
          <a:ext cx="4909510" cy="806400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Argumentos pró:</a:t>
          </a:r>
          <a:endParaRPr lang="en-US" sz="2800" kern="1200"/>
        </a:p>
      </dsp:txBody>
      <dsp:txXfrm>
        <a:off x="5596893" y="58301"/>
        <a:ext cx="4909510" cy="806400"/>
      </dsp:txXfrm>
    </dsp:sp>
    <dsp:sp modelId="{CCEA1B25-4B98-4FB1-9870-313A9BE0F6AD}">
      <dsp:nvSpPr>
        <dsp:cNvPr id="0" name=""/>
        <dsp:cNvSpPr/>
      </dsp:nvSpPr>
      <dsp:spPr>
        <a:xfrm>
          <a:off x="5596893" y="864702"/>
          <a:ext cx="4909510" cy="3612420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800" kern="1200"/>
            <a:t>Acesso a subespecialistas: teleconsulta</a:t>
          </a: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800" kern="1200"/>
            <a:t>Capilaridade e formação de redes de trabalho</a:t>
          </a: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800" kern="1200"/>
            <a:t>Aumento da agilidade no processo</a:t>
          </a:r>
          <a:endParaRPr lang="en-US" sz="2800" kern="1200"/>
        </a:p>
      </dsp:txBody>
      <dsp:txXfrm>
        <a:off x="5596893" y="864702"/>
        <a:ext cx="4909510" cy="36124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1EFAF4-2758-4F93-89EE-147BE297B521}">
      <dsp:nvSpPr>
        <dsp:cNvPr id="0" name=""/>
        <dsp:cNvSpPr/>
      </dsp:nvSpPr>
      <dsp:spPr>
        <a:xfrm>
          <a:off x="0" y="78669"/>
          <a:ext cx="5181600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Comodato: equipamento/ softwares em assinatura</a:t>
          </a:r>
          <a:endParaRPr lang="en-US" sz="2500" kern="1200"/>
        </a:p>
      </dsp:txBody>
      <dsp:txXfrm>
        <a:off x="48547" y="127216"/>
        <a:ext cx="5084506" cy="897406"/>
      </dsp:txXfrm>
    </dsp:sp>
    <dsp:sp modelId="{3BEF5E32-86DE-4FFD-A611-154407F49D27}">
      <dsp:nvSpPr>
        <dsp:cNvPr id="0" name=""/>
        <dsp:cNvSpPr/>
      </dsp:nvSpPr>
      <dsp:spPr>
        <a:xfrm>
          <a:off x="0" y="1145169"/>
          <a:ext cx="5181600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Soluções integradas com IA</a:t>
          </a:r>
          <a:endParaRPr lang="en-US" sz="2500" kern="1200"/>
        </a:p>
      </dsp:txBody>
      <dsp:txXfrm>
        <a:off x="48547" y="1193716"/>
        <a:ext cx="5084506" cy="897406"/>
      </dsp:txXfrm>
    </dsp:sp>
    <dsp:sp modelId="{BDD5E062-D6A0-4086-8622-B083B6780C81}">
      <dsp:nvSpPr>
        <dsp:cNvPr id="0" name=""/>
        <dsp:cNvSpPr/>
      </dsp:nvSpPr>
      <dsp:spPr>
        <a:xfrm>
          <a:off x="0" y="2211669"/>
          <a:ext cx="5181600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Aumento do ticket médio/ reajuste tabela CBHPM</a:t>
          </a:r>
          <a:endParaRPr lang="en-US" sz="2500" kern="1200"/>
        </a:p>
      </dsp:txBody>
      <dsp:txXfrm>
        <a:off x="48547" y="2260216"/>
        <a:ext cx="5084506" cy="897406"/>
      </dsp:txXfrm>
    </dsp:sp>
    <dsp:sp modelId="{56125844-95CA-4454-B6FF-9D92BBB1F206}">
      <dsp:nvSpPr>
        <dsp:cNvPr id="0" name=""/>
        <dsp:cNvSpPr/>
      </dsp:nvSpPr>
      <dsp:spPr>
        <a:xfrm>
          <a:off x="0" y="3278169"/>
          <a:ext cx="5181600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Fonte pagadora vs Percepção do valor agregado</a:t>
          </a:r>
          <a:endParaRPr lang="en-US" sz="2500" kern="1200"/>
        </a:p>
      </dsp:txBody>
      <dsp:txXfrm>
        <a:off x="48547" y="3326716"/>
        <a:ext cx="5084506" cy="8974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8A8D25-904A-4E45-9211-41607D5A78CD}">
      <dsp:nvSpPr>
        <dsp:cNvPr id="0" name=""/>
        <dsp:cNvSpPr/>
      </dsp:nvSpPr>
      <dsp:spPr>
        <a:xfrm>
          <a:off x="2936875" y="905933"/>
          <a:ext cx="2254249" cy="15028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Percepção/ aumento da qualidade</a:t>
          </a:r>
        </a:p>
      </dsp:txBody>
      <dsp:txXfrm>
        <a:off x="2980891" y="949949"/>
        <a:ext cx="2166217" cy="1414801"/>
      </dsp:txXfrm>
    </dsp:sp>
    <dsp:sp modelId="{A9134FFE-25BA-4763-BB24-10BF86B06137}">
      <dsp:nvSpPr>
        <dsp:cNvPr id="0" name=""/>
        <dsp:cNvSpPr/>
      </dsp:nvSpPr>
      <dsp:spPr>
        <a:xfrm>
          <a:off x="1133475" y="2408766"/>
          <a:ext cx="2930524" cy="601133"/>
        </a:xfrm>
        <a:custGeom>
          <a:avLst/>
          <a:gdLst/>
          <a:ahLst/>
          <a:cxnLst/>
          <a:rect l="0" t="0" r="0" b="0"/>
          <a:pathLst>
            <a:path>
              <a:moveTo>
                <a:pt x="2930524" y="0"/>
              </a:moveTo>
              <a:lnTo>
                <a:pt x="2930524" y="300566"/>
              </a:lnTo>
              <a:lnTo>
                <a:pt x="0" y="300566"/>
              </a:lnTo>
              <a:lnTo>
                <a:pt x="0" y="6011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E3B9F5-5EA4-4E50-84C0-C483DA144FDF}">
      <dsp:nvSpPr>
        <dsp:cNvPr id="0" name=""/>
        <dsp:cNvSpPr/>
      </dsp:nvSpPr>
      <dsp:spPr>
        <a:xfrm>
          <a:off x="6350" y="3009900"/>
          <a:ext cx="2254249" cy="15028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 err="1"/>
            <a:t>Subespecialistas</a:t>
          </a:r>
          <a:endParaRPr lang="pt-BR" sz="2300" kern="1200" dirty="0"/>
        </a:p>
      </dsp:txBody>
      <dsp:txXfrm>
        <a:off x="50366" y="3053916"/>
        <a:ext cx="2166217" cy="1414801"/>
      </dsp:txXfrm>
    </dsp:sp>
    <dsp:sp modelId="{20015145-17C7-4D75-A3C6-B0FDDF5FB723}">
      <dsp:nvSpPr>
        <dsp:cNvPr id="0" name=""/>
        <dsp:cNvSpPr/>
      </dsp:nvSpPr>
      <dsp:spPr>
        <a:xfrm>
          <a:off x="4018280" y="2408766"/>
          <a:ext cx="91440" cy="6011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11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3CCC7-EE99-4EB8-B780-1CAEA932B8B1}">
      <dsp:nvSpPr>
        <dsp:cNvPr id="0" name=""/>
        <dsp:cNvSpPr/>
      </dsp:nvSpPr>
      <dsp:spPr>
        <a:xfrm>
          <a:off x="2936875" y="3009900"/>
          <a:ext cx="2254249" cy="15028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IA</a:t>
          </a:r>
        </a:p>
      </dsp:txBody>
      <dsp:txXfrm>
        <a:off x="2980891" y="3053916"/>
        <a:ext cx="2166217" cy="1414801"/>
      </dsp:txXfrm>
    </dsp:sp>
    <dsp:sp modelId="{86EEA61A-77A2-4088-8F51-0C1E412DE23B}">
      <dsp:nvSpPr>
        <dsp:cNvPr id="0" name=""/>
        <dsp:cNvSpPr/>
      </dsp:nvSpPr>
      <dsp:spPr>
        <a:xfrm>
          <a:off x="4064000" y="2408766"/>
          <a:ext cx="2930525" cy="601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566"/>
              </a:lnTo>
              <a:lnTo>
                <a:pt x="2930525" y="300566"/>
              </a:lnTo>
              <a:lnTo>
                <a:pt x="2930525" y="6011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CD1A6E-22F3-4EB6-99C3-E96E752A2DA2}">
      <dsp:nvSpPr>
        <dsp:cNvPr id="0" name=""/>
        <dsp:cNvSpPr/>
      </dsp:nvSpPr>
      <dsp:spPr>
        <a:xfrm>
          <a:off x="5867400" y="3009900"/>
          <a:ext cx="2254249" cy="15028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Rapidez/ Integração TI</a:t>
          </a:r>
        </a:p>
      </dsp:txBody>
      <dsp:txXfrm>
        <a:off x="5911416" y="3053916"/>
        <a:ext cx="2166217" cy="14148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D5584C-0325-9A45-772F-928F9FDABD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E7E1881-F2DA-6C67-4FE2-B2EDBB41D2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620206-D652-F931-338E-0E51B190C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BB1A7-8F2F-433B-AA7E-89E44D0D90CC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C59264-DC78-ED6E-2B7F-732430745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3265FF-3066-BF7D-4146-32FC1EB0E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74C92-993C-4D9D-83E3-790F9EC962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385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1C9947-6367-FE78-7021-EF0AAB6FA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450AAFC-F5C0-0A6F-4A4A-9D4C094A0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970A75-017D-A882-DBFE-6FDB07FED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BB1A7-8F2F-433B-AA7E-89E44D0D90CC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661CB0-1559-401B-8BCF-31BAB0824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D9FFF5-D629-61E8-D041-B066BFF4D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74C92-993C-4D9D-83E3-790F9EC962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615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F00FA12-4051-3D5C-6210-88FBE6DAE1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061943D-2351-C3FB-4E46-C8DE85550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FF90C5-C59A-3A70-C95F-1EECA34D3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BB1A7-8F2F-433B-AA7E-89E44D0D90CC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1DE33BB-DFCF-FFDE-B808-299D3C415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59B2B34-0AD7-AB11-818C-4F9E3FF00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74C92-993C-4D9D-83E3-790F9EC962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4859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1D87B4-1AD5-8184-E22E-988FD5815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FA881B4-8A50-3811-B536-9A55386E7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206F3D3-BD0B-0DD3-620B-7E0BF280B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BB1A7-8F2F-433B-AA7E-89E44D0D90CC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9D4A90-8DBB-37ED-11ED-2071B3E9C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B4352D2-F458-95A3-5122-B589DE247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74C92-993C-4D9D-83E3-790F9EC962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1672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FF91A1-4D0D-F686-5203-51FD9699F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19F243E-55CA-1339-4A5D-47AE35E77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009AAF-EEA3-08E1-13D8-E7F7AC43A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BB1A7-8F2F-433B-AA7E-89E44D0D90CC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D1A1373-3D6F-E5E4-6384-B2674BFBD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A87DCE-9B8C-C7EB-3555-342C7B957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74C92-993C-4D9D-83E3-790F9EC962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8762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85C494-F444-7982-5DAF-5C2A7C433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BD3FB67-3175-E3CB-613A-FBBF852F6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AA876E5-405D-6A39-5014-2B463C74E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4A5EAB5-DBA9-D485-035E-909ECBCE3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BB1A7-8F2F-433B-AA7E-89E44D0D90CC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C19A22F-7114-70FC-97FB-EAC942FC9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7234D4C-C911-42F5-91F7-BDD184973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74C92-993C-4D9D-83E3-790F9EC962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0139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D7E20B-BCB4-8A9D-14E0-6107FB690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2FBD587-56C0-8375-C618-5A3F9C7C8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AA21D30-878E-2441-5116-5A7BA87CC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20DE3BC-4901-1251-3301-5EB5FFB063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FB4B6E3-685B-F5F3-5ADC-BCB8F6826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BEBE447-8ECE-82A1-27FD-F72229B9B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BB1A7-8F2F-433B-AA7E-89E44D0D90CC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B6FF1C2-1F1E-5AD0-7694-2CAC36A8C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7D00C8C-8B9E-9D4F-1F2E-DB8C10C74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74C92-993C-4D9D-83E3-790F9EC962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17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A9C455-E776-B65E-BB27-300E8687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9CFB0F8-9FB7-B667-C3BD-428FC89EF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BB1A7-8F2F-433B-AA7E-89E44D0D90CC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05B31B1-08C7-208F-73C7-291C8F494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DAE4F41-ACD6-8BC8-B7E6-0CFA0B0A2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74C92-993C-4D9D-83E3-790F9EC962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8968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339AC6C-BEC5-6B9E-0077-96438BC34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BB1A7-8F2F-433B-AA7E-89E44D0D90CC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3713E02-4F07-23CA-11AD-3D2F65255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B751806-7C4D-C12C-5E46-4D8BD2820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74C92-993C-4D9D-83E3-790F9EC962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0593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383821-753E-E534-C03D-44C23735D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49CE4B-ECE5-0FF0-2ED5-13AAFCF58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A80DBE5-EC62-2EE8-D2B7-476ED7534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A0CABEE-C3E3-EF8B-899E-21D7A6037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BB1A7-8F2F-433B-AA7E-89E44D0D90CC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811E3C8-353F-C17B-5647-7400C60C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1D23616-EF8C-05D8-E8D2-275791CA2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74C92-993C-4D9D-83E3-790F9EC962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8810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E3F78D-FC22-2CEB-6BCA-341979C03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DE8C121-4516-58EE-EAA0-710265B24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5337D1C-C1BB-470A-D352-469F44ACC3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48011EB-5BBE-191B-0CCF-6EC4EC085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BB1A7-8F2F-433B-AA7E-89E44D0D90CC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1810098-8990-E52D-D1E1-2734B356E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27D75EA-9D85-545E-31DD-3EDB0138F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74C92-993C-4D9D-83E3-790F9EC962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842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6849C6B-525A-32CB-8DB5-DAF05E0FF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61152B-F309-0D68-6F67-7F0E31895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A907CFA-798A-C59E-9EA8-793B98F925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BB1A7-8F2F-433B-AA7E-89E44D0D90CC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813A473-8990-6A4E-C536-F9E10B17F7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B8F1C09-9281-85AA-B9F3-E926304ED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74C92-993C-4D9D-83E3-790F9EC962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561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A2FF864-1CBD-FB99-9F1F-47567C364F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i="0" dirty="0">
                <a:solidFill>
                  <a:srgbClr val="465154"/>
                </a:solidFill>
                <a:effectLst/>
                <a:latin typeface="Lato" panose="020F0502020204030203" pitchFamily="34" charset="0"/>
              </a:rPr>
              <a:t>Ambientes Digitais na Patologia Brasileira</a:t>
            </a:r>
            <a:endParaRPr lang="pt-BR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029B96F7-0802-4F41-E886-A43A092EF3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28610"/>
            <a:ext cx="9144000" cy="1655762"/>
          </a:xfrm>
        </p:spPr>
        <p:txBody>
          <a:bodyPr>
            <a:normAutofit/>
          </a:bodyPr>
          <a:lstStyle/>
          <a:p>
            <a:r>
              <a:rPr lang="pt-BR" sz="1400" dirty="0"/>
              <a:t>Fábio Daniel Molinari</a:t>
            </a:r>
          </a:p>
          <a:p>
            <a:r>
              <a:rPr lang="pt-BR" sz="1400" dirty="0"/>
              <a:t>Médico Patologista</a:t>
            </a:r>
          </a:p>
          <a:p>
            <a:r>
              <a:rPr lang="pt-BR" sz="1400" dirty="0"/>
              <a:t>Ex-diretor do Departamento de Informática da SBP</a:t>
            </a:r>
          </a:p>
          <a:p>
            <a:r>
              <a:rPr lang="pt-BR" sz="1400" dirty="0"/>
              <a:t>Hospital Israelita Albert Einstein/ </a:t>
            </a:r>
            <a:r>
              <a:rPr lang="pt-BR" sz="1400" dirty="0" err="1"/>
              <a:t>Diagnóstika</a:t>
            </a:r>
            <a:r>
              <a:rPr lang="pt-BR" sz="1400" dirty="0"/>
              <a:t> (IHP/ Fleury)</a:t>
            </a:r>
          </a:p>
        </p:txBody>
      </p:sp>
    </p:spTree>
    <p:extLst>
      <p:ext uri="{BB962C8B-B14F-4D97-AF65-F5344CB8AC3E}">
        <p14:creationId xmlns:p14="http://schemas.microsoft.com/office/powerpoint/2010/main" val="2583468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89CDEA63-5BA5-A4E6-B0CD-8BC2DBEA45C5}"/>
              </a:ext>
            </a:extLst>
          </p:cNvPr>
          <p:cNvGrpSpPr/>
          <p:nvPr/>
        </p:nvGrpSpPr>
        <p:grpSpPr>
          <a:xfrm>
            <a:off x="643467" y="1135101"/>
            <a:ext cx="10905066" cy="4587796"/>
            <a:chOff x="0" y="863600"/>
            <a:chExt cx="12192000" cy="5129213"/>
          </a:xfrm>
        </p:grpSpPr>
        <p:pic>
          <p:nvPicPr>
            <p:cNvPr id="2" name="Picture 2" descr="Gráfico de respostas do Formulários Google. Título da pergunta: 5. Como a patologia digital impactou o tempo de turnaround dos exames?&#10;. Número de respostas: 22 respostas.">
              <a:extLst>
                <a:ext uri="{FF2B5EF4-FFF2-40B4-BE49-F238E27FC236}">
                  <a16:creationId xmlns:a16="http://schemas.microsoft.com/office/drawing/2014/main" id="{B1300538-C28F-50F0-C342-8BE1BBDADC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63600"/>
              <a:ext cx="12192000" cy="5129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B83584B5-B069-8EC1-20CC-BD39A296DBE2}"/>
                </a:ext>
              </a:extLst>
            </p:cNvPr>
            <p:cNvSpPr txBox="1"/>
            <p:nvPr/>
          </p:nvSpPr>
          <p:spPr>
            <a:xfrm>
              <a:off x="4907901" y="3930973"/>
              <a:ext cx="6904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13816">
                <a:spcAft>
                  <a:spcPts val="600"/>
                </a:spcAft>
              </a:pPr>
              <a:r>
                <a:rPr lang="pt-BR" sz="1424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4,5%</a:t>
              </a:r>
              <a:endParaRPr lang="pt-BR" sz="1600">
                <a:solidFill>
                  <a:schemeClr val="bg1"/>
                </a:solidFill>
              </a:endParaRPr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980CE6AE-7612-CE7B-057D-D6D3C4615AD7}"/>
                </a:ext>
              </a:extLst>
            </p:cNvPr>
            <p:cNvSpPr txBox="1"/>
            <p:nvPr/>
          </p:nvSpPr>
          <p:spPr>
            <a:xfrm>
              <a:off x="2606350" y="4269527"/>
              <a:ext cx="6904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13816">
                <a:spcAft>
                  <a:spcPts val="600"/>
                </a:spcAft>
              </a:pPr>
              <a:r>
                <a:rPr lang="pt-BR" sz="1424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4,5%</a:t>
              </a:r>
              <a:endParaRPr lang="pt-BR" sz="16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3967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27FDCBD5-F91D-985B-7D21-5088730394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6330350"/>
              </p:ext>
            </p:extLst>
          </p:nvPr>
        </p:nvGraphicFramePr>
        <p:xfrm>
          <a:off x="952237" y="891540"/>
          <a:ext cx="10337975" cy="5071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53830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C2C3271D-02F9-861B-4A67-8CDA026AB27F}"/>
              </a:ext>
            </a:extLst>
          </p:cNvPr>
          <p:cNvGrpSpPr/>
          <p:nvPr/>
        </p:nvGrpSpPr>
        <p:grpSpPr>
          <a:xfrm>
            <a:off x="0" y="598261"/>
            <a:ext cx="12192000" cy="5529263"/>
            <a:chOff x="0" y="663575"/>
            <a:chExt cx="12192000" cy="5529263"/>
          </a:xfrm>
        </p:grpSpPr>
        <p:pic>
          <p:nvPicPr>
            <p:cNvPr id="2" name="Picture 2" descr="Gráfico de respostas do Formulários Google. Título da pergunta: 6. Como a patologia digital impactou o gerenciamento do fluxo de trabalho da equipe de patologistas?&#10;. Número de respostas: 22 respostas.">
              <a:extLst>
                <a:ext uri="{FF2B5EF4-FFF2-40B4-BE49-F238E27FC236}">
                  <a16:creationId xmlns:a16="http://schemas.microsoft.com/office/drawing/2014/main" id="{887E4E4C-93BE-057B-ABA9-2525617A05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63575"/>
              <a:ext cx="12192000" cy="5529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3BF5D451-6BD6-6247-5595-CBFA7137212C}"/>
                </a:ext>
              </a:extLst>
            </p:cNvPr>
            <p:cNvSpPr txBox="1"/>
            <p:nvPr/>
          </p:nvSpPr>
          <p:spPr>
            <a:xfrm>
              <a:off x="2690325" y="4446809"/>
              <a:ext cx="6904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solidFill>
                    <a:schemeClr val="bg1"/>
                  </a:solidFill>
                </a:rPr>
                <a:t>4,5%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9213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B63AAB90-5115-FB79-4480-2B38E3AB05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0106486"/>
              </p:ext>
            </p:extLst>
          </p:nvPr>
        </p:nvGraphicFramePr>
        <p:xfrm>
          <a:off x="653143" y="363894"/>
          <a:ext cx="9927771" cy="6055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58635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BF9AF906-B426-8C73-E8EC-63608BDD4595}"/>
              </a:ext>
            </a:extLst>
          </p:cNvPr>
          <p:cNvGrpSpPr/>
          <p:nvPr/>
        </p:nvGrpSpPr>
        <p:grpSpPr>
          <a:xfrm>
            <a:off x="952237" y="1252485"/>
            <a:ext cx="10337975" cy="4349219"/>
            <a:chOff x="0" y="863600"/>
            <a:chExt cx="12192000" cy="5129213"/>
          </a:xfrm>
        </p:grpSpPr>
        <p:pic>
          <p:nvPicPr>
            <p:cNvPr id="2" name="Picture 2" descr="Gráfico de respostas do Formulários Google. Título da pergunta: 7. Seu laboratório utiliza algoritmos de inteligência artificial em conjunto com a patologia digital?&#10;. Número de respostas: 22 respostas.">
              <a:extLst>
                <a:ext uri="{FF2B5EF4-FFF2-40B4-BE49-F238E27FC236}">
                  <a16:creationId xmlns:a16="http://schemas.microsoft.com/office/drawing/2014/main" id="{FC3F3500-EB86-2E27-C00A-F7885FCA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63600"/>
              <a:ext cx="12192000" cy="5129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7A42B4D2-C0AA-E9CD-975E-FA204EBA493A}"/>
                </a:ext>
              </a:extLst>
            </p:cNvPr>
            <p:cNvSpPr txBox="1"/>
            <p:nvPr/>
          </p:nvSpPr>
          <p:spPr>
            <a:xfrm>
              <a:off x="4827036" y="3933625"/>
              <a:ext cx="6904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68096">
                <a:spcAft>
                  <a:spcPts val="600"/>
                </a:spcAft>
              </a:pPr>
              <a:r>
                <a:rPr lang="pt-BR" sz="1344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4,5%</a:t>
              </a:r>
              <a:endParaRPr lang="pt-BR" sz="16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75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8F21645A-12FD-B643-3CBC-CEAD298597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0013239"/>
              </p:ext>
            </p:extLst>
          </p:nvPr>
        </p:nvGraphicFramePr>
        <p:xfrm>
          <a:off x="4654296" y="640080"/>
          <a:ext cx="6903720" cy="5577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98836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2207F551-FBC8-D138-7F8B-5C1A060E5EE4}"/>
              </a:ext>
            </a:extLst>
          </p:cNvPr>
          <p:cNvGrpSpPr/>
          <p:nvPr/>
        </p:nvGrpSpPr>
        <p:grpSpPr>
          <a:xfrm>
            <a:off x="0" y="402728"/>
            <a:ext cx="12192000" cy="5129213"/>
            <a:chOff x="0" y="863600"/>
            <a:chExt cx="12192000" cy="5129213"/>
          </a:xfrm>
        </p:grpSpPr>
        <p:pic>
          <p:nvPicPr>
            <p:cNvPr id="2" name="Picture 2" descr="Gráfico de respostas do Formulários Google. Título da pergunta: 8. Seu laboratório utiliza patologia digital/ telepatologia para realização de exames de congelação?&#10;. Número de respostas: 22 respostas.">
              <a:extLst>
                <a:ext uri="{FF2B5EF4-FFF2-40B4-BE49-F238E27FC236}">
                  <a16:creationId xmlns:a16="http://schemas.microsoft.com/office/drawing/2014/main" id="{B11019EB-D96C-0FF3-2089-F7617BCA4B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63600"/>
              <a:ext cx="12192000" cy="5129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BDB9B91F-3C5D-12A7-2D9A-9219B11403CB}"/>
                </a:ext>
              </a:extLst>
            </p:cNvPr>
            <p:cNvSpPr txBox="1"/>
            <p:nvPr/>
          </p:nvSpPr>
          <p:spPr>
            <a:xfrm>
              <a:off x="4855028" y="3942956"/>
              <a:ext cx="6904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solidFill>
                    <a:schemeClr val="bg1"/>
                  </a:solidFill>
                </a:rPr>
                <a:t>4,5%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6146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Agrupar 19">
            <a:extLst>
              <a:ext uri="{FF2B5EF4-FFF2-40B4-BE49-F238E27FC236}">
                <a16:creationId xmlns:a16="http://schemas.microsoft.com/office/drawing/2014/main" id="{694B877F-0C02-AB0D-133F-E0DC67B211FB}"/>
              </a:ext>
            </a:extLst>
          </p:cNvPr>
          <p:cNvGrpSpPr/>
          <p:nvPr/>
        </p:nvGrpSpPr>
        <p:grpSpPr>
          <a:xfrm>
            <a:off x="244198" y="1687892"/>
            <a:ext cx="11945933" cy="4955504"/>
            <a:chOff x="244198" y="1687892"/>
            <a:chExt cx="11945933" cy="4955504"/>
          </a:xfrm>
        </p:grpSpPr>
        <p:pic>
          <p:nvPicPr>
            <p:cNvPr id="2" name="Picture 2" descr="Gráfico de respostas do Formulários Google. Título da pergunta: 9. Quais os maiores desafios enfrentados na implementação ou uso da patologia digital? (Marcar uma ou mais alternativas)&#10;. Número de respostas: 22 respostas.">
              <a:extLst>
                <a:ext uri="{FF2B5EF4-FFF2-40B4-BE49-F238E27FC236}">
                  <a16:creationId xmlns:a16="http://schemas.microsoft.com/office/drawing/2014/main" id="{34E4C799-EED6-3FE9-5049-26BE710502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5" t="24500" r="8725" b="5861"/>
            <a:stretch/>
          </p:blipFill>
          <p:spPr bwMode="auto">
            <a:xfrm>
              <a:off x="2864720" y="1687892"/>
              <a:ext cx="9325411" cy="495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9283DE49-F9AA-D752-AC3A-0435BE437109}"/>
                </a:ext>
              </a:extLst>
            </p:cNvPr>
            <p:cNvSpPr txBox="1"/>
            <p:nvPr/>
          </p:nvSpPr>
          <p:spPr>
            <a:xfrm>
              <a:off x="244198" y="2040001"/>
              <a:ext cx="246330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Custo dos equipamentos </a:t>
              </a:r>
            </a:p>
            <a:p>
              <a:r>
                <a:rPr lang="pt-BR" sz="1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 softwares</a:t>
              </a:r>
              <a:endParaRPr lang="pt-BR" sz="1400" dirty="0"/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6932253D-FB9F-2AED-FA62-93661A5ECD00}"/>
                </a:ext>
              </a:extLst>
            </p:cNvPr>
            <p:cNvSpPr txBox="1"/>
            <p:nvPr/>
          </p:nvSpPr>
          <p:spPr>
            <a:xfrm>
              <a:off x="244198" y="3063429"/>
              <a:ext cx="246330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Qualidade das imagens </a:t>
              </a:r>
            </a:p>
            <a:p>
              <a:r>
                <a:rPr lang="pt-BR" sz="1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digitalizadas</a:t>
              </a:r>
              <a:endParaRPr lang="pt-BR" sz="1400" dirty="0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7ADCF081-1F07-18B0-89F3-84AEC95E8A07}"/>
                </a:ext>
              </a:extLst>
            </p:cNvPr>
            <p:cNvSpPr txBox="1"/>
            <p:nvPr/>
          </p:nvSpPr>
          <p:spPr>
            <a:xfrm>
              <a:off x="244198" y="3599673"/>
              <a:ext cx="246330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Integração com outros </a:t>
              </a:r>
            </a:p>
            <a:p>
              <a:r>
                <a:rPr lang="pt-BR" sz="1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sistemas do laboratório</a:t>
              </a:r>
              <a:endParaRPr lang="pt-BR" sz="1400" dirty="0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86FE389F-C16C-0939-D56A-4F526DC1BC99}"/>
                </a:ext>
              </a:extLst>
            </p:cNvPr>
            <p:cNvSpPr txBox="1"/>
            <p:nvPr/>
          </p:nvSpPr>
          <p:spPr>
            <a:xfrm>
              <a:off x="244198" y="4165644"/>
              <a:ext cx="27758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Resistência da equipe em</a:t>
              </a:r>
            </a:p>
            <a:p>
              <a:r>
                <a:rPr lang="pt-BR" sz="1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adotar a nova tecnologia</a:t>
              </a:r>
              <a:endParaRPr lang="pt-BR" sz="1400" dirty="0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F2E7F5DC-B397-87E6-6BE0-978BA9A590F4}"/>
                </a:ext>
              </a:extLst>
            </p:cNvPr>
            <p:cNvSpPr txBox="1"/>
            <p:nvPr/>
          </p:nvSpPr>
          <p:spPr>
            <a:xfrm>
              <a:off x="244198" y="4731873"/>
              <a:ext cx="294380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Infraestrutura de tecnologia de </a:t>
              </a:r>
            </a:p>
            <a:p>
              <a:r>
                <a:rPr lang="pt-BR" sz="1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informação do laboratório</a:t>
              </a:r>
              <a:endParaRPr lang="pt-BR" sz="1400" dirty="0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6628C855-6F07-D6AE-FFDF-018150107EE0}"/>
                </a:ext>
              </a:extLst>
            </p:cNvPr>
            <p:cNvSpPr txBox="1"/>
            <p:nvPr/>
          </p:nvSpPr>
          <p:spPr>
            <a:xfrm>
              <a:off x="244198" y="5345592"/>
              <a:ext cx="321235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Infraestrutura de</a:t>
              </a:r>
            </a:p>
            <a:p>
              <a:r>
                <a:rPr lang="pt-BR" sz="1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telefonia e internet regional</a:t>
              </a:r>
              <a:endParaRPr lang="pt-BR" sz="1400" dirty="0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B3D59E90-205C-2088-80E9-32BCB34A0320}"/>
                </a:ext>
              </a:extLst>
            </p:cNvPr>
            <p:cNvSpPr txBox="1"/>
            <p:nvPr/>
          </p:nvSpPr>
          <p:spPr>
            <a:xfrm>
              <a:off x="244198" y="2681315"/>
              <a:ext cx="246330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Treinamento da equipe</a:t>
              </a:r>
              <a:endParaRPr lang="pt-BR" sz="1400" dirty="0"/>
            </a:p>
          </p:txBody>
        </p:sp>
      </p:grpSp>
      <p:pic>
        <p:nvPicPr>
          <p:cNvPr id="19" name="Picture 2" descr="Gráfico de respostas do Formulários Google. Título da pergunta: 9. Quais os maiores desafios enfrentados na implementação ou uso da patologia digital? (Marcar uma ou mais alternativas)&#10;. Número de respostas: 22 respostas.">
            <a:extLst>
              <a:ext uri="{FF2B5EF4-FFF2-40B4-BE49-F238E27FC236}">
                <a16:creationId xmlns:a16="http://schemas.microsoft.com/office/drawing/2014/main" id="{9CF5D439-69DF-8403-22D1-80AFBD50A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25"/>
          <a:stretch/>
        </p:blipFill>
        <p:spPr bwMode="auto">
          <a:xfrm>
            <a:off x="244198" y="37871"/>
            <a:ext cx="11594841" cy="162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788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8" name="Rectangle 11277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0" name="Rectangle 11279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B4F7D78-4EAE-EDBA-C243-DE27723C9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567" y="815975"/>
            <a:ext cx="10634307" cy="48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463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69E6EFEE-6516-482C-B143-F97F9BF8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3" name="Rectangle 11272">
            <a:extLst>
              <a:ext uri="{FF2B5EF4-FFF2-40B4-BE49-F238E27FC236}">
                <a16:creationId xmlns:a16="http://schemas.microsoft.com/office/drawing/2014/main" id="{3DF0D2C0-CD0C-470C-8851-D8B2CC417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748766" y="3248002"/>
            <a:ext cx="5688917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Gráfico de respostas do Formulários Google. Título da pergunta: 11. Você acredita que a adoção da patologia digital será padrão em laboratórios de patologia no Brasil nos próximos 5 anos?. Número de respostas: 22 respostas.">
            <a:extLst>
              <a:ext uri="{FF2B5EF4-FFF2-40B4-BE49-F238E27FC236}">
                <a16:creationId xmlns:a16="http://schemas.microsoft.com/office/drawing/2014/main" id="{65E78CB1-8A8D-00DF-943F-0CBFCF2FB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83" y="897105"/>
            <a:ext cx="11165633" cy="506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643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244EB9-2452-5001-D1D0-F2E8D3084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E961C8-8567-6610-D388-79D69A371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870" y="3246921"/>
            <a:ext cx="10515600" cy="84800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dirty="0"/>
              <a:t>Declaro não haver conflitos de interesse em relação ao conteúdo da minha apresentação.</a:t>
            </a:r>
          </a:p>
        </p:txBody>
      </p:sp>
    </p:spTree>
    <p:extLst>
      <p:ext uri="{BB962C8B-B14F-4D97-AF65-F5344CB8AC3E}">
        <p14:creationId xmlns:p14="http://schemas.microsoft.com/office/powerpoint/2010/main" val="2172516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363DDDE-D03D-B136-02EB-C6ED4563AB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12. Em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sua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opinião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você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acha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que a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patologia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digital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pode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ajudar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a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superar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os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obstáculos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de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acesso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aos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testes de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diagnósticos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complementares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(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anatomia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patológica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imuno-histoquímica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biologia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molecular) no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Brasil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? Como? Por favor,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explique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</a:t>
            </a:r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106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765BF65-5E3A-BBD4-5C77-1C7D13139A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4667235"/>
              </p:ext>
            </p:extLst>
          </p:nvPr>
        </p:nvGraphicFramePr>
        <p:xfrm>
          <a:off x="952237" y="891540"/>
          <a:ext cx="10337975" cy="5071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48466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2B108FDD-0111-14E9-C270-73D0074460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4116519"/>
              </p:ext>
            </p:extLst>
          </p:nvPr>
        </p:nvGraphicFramePr>
        <p:xfrm>
          <a:off x="838200" y="1737360"/>
          <a:ext cx="10506456" cy="453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9818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135A3B7-3CAD-252F-2B5D-22EDE4606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13. </a:t>
            </a:r>
            <a:r>
              <a:rPr lang="en-US" sz="40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Quais</a:t>
            </a:r>
            <a:r>
              <a:rPr lang="en-US" sz="40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são</a:t>
            </a:r>
            <a:r>
              <a:rPr lang="en-US" sz="40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os</a:t>
            </a:r>
            <a:r>
              <a:rPr lang="en-US" sz="40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caminhos</a:t>
            </a:r>
            <a:r>
              <a:rPr lang="en-US" sz="40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para </a:t>
            </a:r>
            <a:r>
              <a:rPr lang="en-US" sz="40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aumentar</a:t>
            </a:r>
            <a:r>
              <a:rPr lang="en-US" sz="40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a </a:t>
            </a:r>
            <a:r>
              <a:rPr lang="en-US" sz="40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adoção</a:t>
            </a:r>
            <a:r>
              <a:rPr lang="en-US" sz="40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de </a:t>
            </a:r>
            <a:r>
              <a:rPr lang="en-US" sz="40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patologia</a:t>
            </a:r>
            <a:r>
              <a:rPr lang="en-US" sz="40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digital no </a:t>
            </a:r>
            <a:r>
              <a:rPr lang="en-US" sz="40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Brasil</a:t>
            </a:r>
            <a:r>
              <a:rPr lang="en-US" sz="40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?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978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CD5BA6-DE78-47D3-060C-C2D1080E3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pt-BR" sz="2200"/>
              <a:t>Redução do custo/ facilidade em financiar equipamentos</a:t>
            </a:r>
          </a:p>
          <a:p>
            <a:r>
              <a:rPr lang="pt-BR" sz="2200"/>
              <a:t>Treinamento de patologistas (SBP)</a:t>
            </a:r>
          </a:p>
          <a:p>
            <a:r>
              <a:rPr lang="pt-BR" sz="2200"/>
              <a:t>Infraestrutura de internet</a:t>
            </a:r>
          </a:p>
          <a:p>
            <a:r>
              <a:rPr lang="pt-BR" sz="2200"/>
              <a:t>Infraestrutura de TI</a:t>
            </a:r>
          </a:p>
          <a:p>
            <a:r>
              <a:rPr lang="pt-BR" sz="2200"/>
              <a:t>Remuneração</a:t>
            </a:r>
          </a:p>
          <a:p>
            <a:r>
              <a:rPr lang="pt-BR" sz="2200"/>
              <a:t>Mudança de mentalidade dos patologistas sêniors</a:t>
            </a:r>
          </a:p>
          <a:p>
            <a:r>
              <a:rPr lang="pt-BR" sz="2200"/>
              <a:t>União de laboratórios pequenos/ médios e subespecialização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8B4E5330-B425-F1B9-426A-B15AE550D993}"/>
              </a:ext>
            </a:extLst>
          </p:cNvPr>
          <p:cNvSpPr/>
          <p:nvPr/>
        </p:nvSpPr>
        <p:spPr>
          <a:xfrm>
            <a:off x="443800" y="1411838"/>
            <a:ext cx="3844419" cy="4034324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4614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135A3B7-3CAD-252F-2B5D-22EDE4606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14. Qual seria o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modelo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de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negócio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mais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viável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para a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comercialização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da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patologia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digital no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Brasil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? Como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os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pagadores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podem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perceber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o valor da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patologia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digital e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gerar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reembolso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4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melhores</a:t>
            </a:r>
            <a:r>
              <a:rPr lang="en-US" sz="34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?</a:t>
            </a:r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900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90F5F37D-8539-ECA9-E469-6CDD90BDCBD3}"/>
              </a:ext>
            </a:extLst>
          </p:cNvPr>
          <p:cNvSpPr/>
          <p:nvPr/>
        </p:nvSpPr>
        <p:spPr>
          <a:xfrm>
            <a:off x="800100" y="1704975"/>
            <a:ext cx="3171825" cy="3095625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7" name="Espaço Reservado para Conteúdo 4">
            <a:extLst>
              <a:ext uri="{FF2B5EF4-FFF2-40B4-BE49-F238E27FC236}">
                <a16:creationId xmlns:a16="http://schemas.microsoft.com/office/drawing/2014/main" id="{2128992F-440E-32B2-4626-0CA08B93B34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96925558"/>
              </p:ext>
            </p:extLst>
          </p:nvPr>
        </p:nvGraphicFramePr>
        <p:xfrm>
          <a:off x="6210300" y="1149350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10125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7D9D1AA1-F2ED-EEA9-FD24-7FD56549CD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2826974"/>
              </p:ext>
            </p:extLst>
          </p:nvPr>
        </p:nvGraphicFramePr>
        <p:xfrm>
          <a:off x="1923726" y="4529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08537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BE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FEE5E35-2DB0-B428-41EA-8D861F079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solidFill>
            <a:srgbClr val="3499BA"/>
          </a:solidFill>
        </p:spPr>
      </p:pic>
    </p:spTree>
    <p:extLst>
      <p:ext uri="{BB962C8B-B14F-4D97-AF65-F5344CB8AC3E}">
        <p14:creationId xmlns:p14="http://schemas.microsoft.com/office/powerpoint/2010/main" val="1341783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135A3B7-3CAD-252F-2B5D-22EDE4606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307526"/>
            <a:ext cx="9144000" cy="276402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15. Qual a </a:t>
            </a:r>
            <a:r>
              <a:rPr lang="en-US" sz="32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porcentagem</a:t>
            </a:r>
            <a:r>
              <a:rPr lang="en-US" sz="32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2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aproximada</a:t>
            </a:r>
            <a:r>
              <a:rPr lang="en-US" sz="32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de </a:t>
            </a:r>
            <a:r>
              <a:rPr lang="en-US" sz="32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exames</a:t>
            </a:r>
            <a:r>
              <a:rPr lang="en-US" sz="32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no </a:t>
            </a:r>
            <a:r>
              <a:rPr lang="en-US" sz="32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seu</a:t>
            </a:r>
            <a:r>
              <a:rPr lang="en-US" sz="32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2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laboratório</a:t>
            </a:r>
            <a:r>
              <a:rPr lang="en-US" sz="32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é </a:t>
            </a:r>
            <a:r>
              <a:rPr lang="en-US" sz="32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digitalizada</a:t>
            </a:r>
            <a:r>
              <a:rPr lang="en-US" sz="32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? Qual a </a:t>
            </a:r>
            <a:r>
              <a:rPr lang="en-US" sz="32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proporção</a:t>
            </a:r>
            <a:r>
              <a:rPr lang="en-US" sz="32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dos </a:t>
            </a:r>
            <a:r>
              <a:rPr lang="en-US" sz="32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patologistas</a:t>
            </a:r>
            <a:r>
              <a:rPr lang="en-US" sz="32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que </a:t>
            </a:r>
            <a:r>
              <a:rPr lang="en-US" sz="32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trabalham</a:t>
            </a:r>
            <a:r>
              <a:rPr lang="en-US" sz="32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2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presencialmente</a:t>
            </a:r>
            <a:r>
              <a:rPr lang="en-US" sz="32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en-US" sz="32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remotamente</a:t>
            </a:r>
            <a:r>
              <a:rPr lang="en-US" sz="32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(</a:t>
            </a:r>
            <a:r>
              <a:rPr lang="en-US" sz="32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telepatologia</a:t>
            </a:r>
            <a:r>
              <a:rPr lang="en-US" sz="32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) e </a:t>
            </a:r>
            <a:r>
              <a:rPr lang="en-US" sz="32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em</a:t>
            </a:r>
            <a:r>
              <a:rPr lang="en-US" sz="32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2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formato</a:t>
            </a:r>
            <a:r>
              <a:rPr lang="en-US" sz="32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2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híbrido</a:t>
            </a:r>
            <a:r>
              <a:rPr lang="en-US" sz="32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(</a:t>
            </a:r>
            <a:r>
              <a:rPr lang="en-US" sz="32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presencial</a:t>
            </a:r>
            <a:r>
              <a:rPr lang="en-US" sz="32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e </a:t>
            </a:r>
            <a:r>
              <a:rPr lang="en-US" sz="32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remoto</a:t>
            </a:r>
            <a:r>
              <a:rPr lang="en-US" sz="32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)?</a:t>
            </a: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613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D28058F-431C-ECE8-AB02-F4DEA765A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358" y="418839"/>
            <a:ext cx="6965284" cy="60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32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>
            <a:extLst>
              <a:ext uri="{FF2B5EF4-FFF2-40B4-BE49-F238E27FC236}">
                <a16:creationId xmlns:a16="http://schemas.microsoft.com/office/drawing/2014/main" id="{5B6624CA-ED6D-0074-A2CA-06361343531E}"/>
              </a:ext>
            </a:extLst>
          </p:cNvPr>
          <p:cNvSpPr/>
          <p:nvPr/>
        </p:nvSpPr>
        <p:spPr>
          <a:xfrm>
            <a:off x="2018523" y="3429000"/>
            <a:ext cx="2519265" cy="23746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BC225BD-9DD5-E597-3923-8F3F8B97F2C4}"/>
              </a:ext>
            </a:extLst>
          </p:cNvPr>
          <p:cNvSpPr txBox="1"/>
          <p:nvPr/>
        </p:nvSpPr>
        <p:spPr>
          <a:xfrm>
            <a:off x="3077547" y="4280042"/>
            <a:ext cx="2015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0%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17195AF3-D448-0F11-DA20-81E4D253F2A0}"/>
              </a:ext>
            </a:extLst>
          </p:cNvPr>
          <p:cNvSpPr/>
          <p:nvPr/>
        </p:nvSpPr>
        <p:spPr>
          <a:xfrm>
            <a:off x="7252996" y="3429000"/>
            <a:ext cx="2519265" cy="237464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C315647-51BF-339D-4A54-0F8E598BA2D3}"/>
              </a:ext>
            </a:extLst>
          </p:cNvPr>
          <p:cNvSpPr txBox="1"/>
          <p:nvPr/>
        </p:nvSpPr>
        <p:spPr>
          <a:xfrm>
            <a:off x="8102082" y="4354710"/>
            <a:ext cx="2015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30%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5341070-4B7E-1A46-E9B7-0A42C44C4622}"/>
              </a:ext>
            </a:extLst>
          </p:cNvPr>
          <p:cNvSpPr/>
          <p:nvPr/>
        </p:nvSpPr>
        <p:spPr>
          <a:xfrm>
            <a:off x="4617098" y="437627"/>
            <a:ext cx="2519265" cy="23746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9B7B81F-6AC2-3CD2-7092-E6A90DE1EBDC}"/>
              </a:ext>
            </a:extLst>
          </p:cNvPr>
          <p:cNvSpPr txBox="1"/>
          <p:nvPr/>
        </p:nvSpPr>
        <p:spPr>
          <a:xfrm>
            <a:off x="5228254" y="1277784"/>
            <a:ext cx="2015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80-100%</a:t>
            </a:r>
          </a:p>
        </p:txBody>
      </p:sp>
    </p:spTree>
    <p:extLst>
      <p:ext uri="{BB962C8B-B14F-4D97-AF65-F5344CB8AC3E}">
        <p14:creationId xmlns:p14="http://schemas.microsoft.com/office/powerpoint/2010/main" val="36279471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135A3B7-3CAD-252F-2B5D-22EDE4606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ea typeface="+mn-ea"/>
                <a:cs typeface="+mn-cs"/>
              </a:rPr>
              <a:t>16. Quais seriam os riscos ao trabalho do patologista e laboratórios de patologia no Brasil associados à digitalização?</a:t>
            </a:r>
            <a:b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b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</a:br>
            <a:b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</a:br>
            <a:b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</a:br>
            <a:endParaRPr lang="en-US" sz="2800" kern="1200" dirty="0">
              <a:solidFill>
                <a:schemeClr val="tx1"/>
              </a:solidFill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33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spaço Reservado para Conteúdo 4">
            <a:extLst>
              <a:ext uri="{FF2B5EF4-FFF2-40B4-BE49-F238E27FC236}">
                <a16:creationId xmlns:a16="http://schemas.microsoft.com/office/drawing/2014/main" id="{2DBCE14A-636F-5EED-E14B-FC2E94B44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pt-BR" sz="2200"/>
              <a:t>Concorrência com grandes laboratórios e precarização da profissão</a:t>
            </a:r>
          </a:p>
          <a:p>
            <a:r>
              <a:rPr lang="pt-BR" sz="2200"/>
              <a:t>Segurança de dados</a:t>
            </a:r>
          </a:p>
          <a:p>
            <a:r>
              <a:rPr lang="pt-BR" sz="2200"/>
              <a:t>Qualidade da imagem digitalizada</a:t>
            </a:r>
          </a:p>
          <a:p>
            <a:r>
              <a:rPr lang="pt-BR" sz="2200"/>
              <a:t>Problemas de infraestrutura</a:t>
            </a:r>
          </a:p>
          <a:p>
            <a:r>
              <a:rPr lang="pt-BR" sz="2200"/>
              <a:t>Limitação do método: pesquisa de agentes infecciosos, colorações especiais, curva de aprendizado</a:t>
            </a:r>
          </a:p>
          <a:p>
            <a:r>
              <a:rPr lang="pt-BR" sz="2200"/>
              <a:t>Nenhum</a:t>
            </a:r>
          </a:p>
          <a:p>
            <a:endParaRPr lang="pt-BR" sz="2200"/>
          </a:p>
          <a:p>
            <a:endParaRPr lang="pt-BR" sz="220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327E6109-533B-E567-2940-3D87CF3F4A81}"/>
              </a:ext>
            </a:extLst>
          </p:cNvPr>
          <p:cNvSpPr/>
          <p:nvPr/>
        </p:nvSpPr>
        <p:spPr>
          <a:xfrm>
            <a:off x="841247" y="1679818"/>
            <a:ext cx="3410712" cy="3498364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2792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5B5FE8-E15C-0B92-123A-B3F9C03D05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4" y="2444750"/>
            <a:ext cx="3819525" cy="33274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b="1" u="sng" dirty="0">
                <a:solidFill>
                  <a:srgbClr val="FF0000"/>
                </a:solidFill>
              </a:rPr>
              <a:t>Fatores limitantes</a:t>
            </a:r>
          </a:p>
          <a:p>
            <a:pPr lvl="1"/>
            <a:r>
              <a:rPr lang="pt-BR" dirty="0"/>
              <a:t>Custo de implementação</a:t>
            </a:r>
          </a:p>
          <a:p>
            <a:pPr lvl="1"/>
            <a:r>
              <a:rPr lang="pt-BR" dirty="0"/>
              <a:t>Infraestrutura de TI e Internet</a:t>
            </a:r>
          </a:p>
          <a:p>
            <a:pPr lvl="1"/>
            <a:r>
              <a:rPr lang="pt-BR" dirty="0"/>
              <a:t>Treinamento</a:t>
            </a:r>
          </a:p>
          <a:p>
            <a:pPr lvl="1"/>
            <a:r>
              <a:rPr lang="pt-BR" dirty="0"/>
              <a:t>Baixa percepção do valor agregado para fontes pagadoras</a:t>
            </a:r>
          </a:p>
          <a:p>
            <a:pPr lvl="1"/>
            <a:r>
              <a:rPr lang="pt-BR" dirty="0"/>
              <a:t>Redução da compensação financeira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5595F89A-D57C-2C47-590C-AF8C569BE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29177" y="2444750"/>
            <a:ext cx="2743200" cy="31559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b="1" u="sng" dirty="0">
                <a:solidFill>
                  <a:schemeClr val="accent1"/>
                </a:solidFill>
              </a:rPr>
              <a:t>Fatores positivos</a:t>
            </a:r>
          </a:p>
          <a:p>
            <a:pPr lvl="1"/>
            <a:r>
              <a:rPr lang="pt-BR" dirty="0" err="1"/>
              <a:t>Telepatologia</a:t>
            </a:r>
            <a:r>
              <a:rPr lang="pt-BR" dirty="0"/>
              <a:t> e 2ª opinião</a:t>
            </a:r>
          </a:p>
          <a:p>
            <a:pPr lvl="1"/>
            <a:r>
              <a:rPr lang="pt-BR" dirty="0"/>
              <a:t>Trabalho remoto</a:t>
            </a:r>
          </a:p>
          <a:p>
            <a:pPr lvl="1"/>
            <a:r>
              <a:rPr lang="pt-BR" dirty="0"/>
              <a:t>Exame de congelação</a:t>
            </a:r>
          </a:p>
          <a:p>
            <a:pPr lvl="1"/>
            <a:r>
              <a:rPr lang="pt-BR" dirty="0"/>
              <a:t>Apresentação clínica/ educação</a:t>
            </a:r>
          </a:p>
          <a:p>
            <a:pPr lvl="1"/>
            <a:r>
              <a:rPr lang="pt-BR" dirty="0"/>
              <a:t>IA</a:t>
            </a:r>
          </a:p>
          <a:p>
            <a:pPr lvl="1"/>
            <a:r>
              <a:rPr lang="pt-BR" dirty="0"/>
              <a:t>Rede de especialistas</a:t>
            </a:r>
          </a:p>
        </p:txBody>
      </p:sp>
      <p:sp>
        <p:nvSpPr>
          <p:cNvPr id="6" name="Espaço Reservado para Conteúdo 4">
            <a:extLst>
              <a:ext uri="{FF2B5EF4-FFF2-40B4-BE49-F238E27FC236}">
                <a16:creationId xmlns:a16="http://schemas.microsoft.com/office/drawing/2014/main" id="{5ED973B6-4FC5-F968-BA75-85CCC6AF9424}"/>
              </a:ext>
            </a:extLst>
          </p:cNvPr>
          <p:cNvSpPr txBox="1">
            <a:spLocks/>
          </p:cNvSpPr>
          <p:nvPr/>
        </p:nvSpPr>
        <p:spPr>
          <a:xfrm>
            <a:off x="8086725" y="2359025"/>
            <a:ext cx="3267075" cy="3327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600" b="1" u="sng" dirty="0">
                <a:solidFill>
                  <a:srgbClr val="00B050"/>
                </a:solidFill>
              </a:rPr>
              <a:t>Soluções</a:t>
            </a:r>
          </a:p>
          <a:p>
            <a:pPr lvl="1"/>
            <a:r>
              <a:rPr lang="pt-BR" sz="2200" dirty="0"/>
              <a:t>Empréstimo/ comodato</a:t>
            </a:r>
          </a:p>
          <a:p>
            <a:pPr lvl="1"/>
            <a:r>
              <a:rPr lang="pt-BR" sz="2200" dirty="0"/>
              <a:t>Eficiência/ redução de custo (longo prazo)</a:t>
            </a:r>
          </a:p>
          <a:p>
            <a:pPr lvl="1"/>
            <a:r>
              <a:rPr lang="pt-BR" sz="2200" dirty="0"/>
              <a:t>Testes preditivos de resposta terapêutica e ferramentas de análise de imagem</a:t>
            </a:r>
          </a:p>
          <a:p>
            <a:pPr lvl="1"/>
            <a:r>
              <a:rPr lang="pt-BR" sz="2200" dirty="0"/>
              <a:t>Big data</a:t>
            </a:r>
          </a:p>
          <a:p>
            <a:pPr marL="457200" lvl="1" indent="0">
              <a:buNone/>
            </a:pP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150550C-87D6-0041-C6AC-3EF0417BCC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35" b="57278"/>
          <a:stretch/>
        </p:blipFill>
        <p:spPr>
          <a:xfrm>
            <a:off x="2754978" y="423862"/>
            <a:ext cx="6965284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017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5D74466-5DA6-2E05-AB85-4F4E79EA2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pt-BR" dirty="0"/>
              <a:t>Custo de implementação</a:t>
            </a:r>
          </a:p>
          <a:p>
            <a:r>
              <a:rPr lang="pt-BR" dirty="0"/>
              <a:t>Fontes Pagadoras</a:t>
            </a:r>
          </a:p>
          <a:p>
            <a:r>
              <a:rPr lang="pt-BR" dirty="0" err="1"/>
              <a:t>Infra-estrutura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01813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332163D-2137-8ECC-6E1B-BAA49A15B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t-BR" sz="5400" dirty="0"/>
              <a:t>Direções futuras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CEDD89-9E54-4A70-D6F3-2E79FB3D3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pt-BR" sz="2200" dirty="0"/>
              <a:t>Ampliar o número de laboratórios e patologistas pesquisados</a:t>
            </a:r>
          </a:p>
          <a:p>
            <a:r>
              <a:rPr lang="pt-BR" sz="2200" dirty="0"/>
              <a:t>Startups</a:t>
            </a:r>
          </a:p>
          <a:p>
            <a:r>
              <a:rPr lang="pt-BR" sz="2200" dirty="0"/>
              <a:t>Empresas de scanners de lâminas</a:t>
            </a:r>
          </a:p>
          <a:p>
            <a:r>
              <a:rPr lang="pt-BR" sz="2200" dirty="0"/>
              <a:t>SBP online/ educação online sobre patologia digital e IA</a:t>
            </a:r>
          </a:p>
        </p:txBody>
      </p:sp>
    </p:spTree>
    <p:extLst>
      <p:ext uri="{BB962C8B-B14F-4D97-AF65-F5344CB8AC3E}">
        <p14:creationId xmlns:p14="http://schemas.microsoft.com/office/powerpoint/2010/main" val="795641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F4AA8AD-67CF-3AF3-8ED8-943241254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88" r="-1" b="30686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988217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AE5F5D-78A4-9CA1-B00F-6FC0C856E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913387"/>
            <a:ext cx="5294716" cy="303122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F4BFC5B8-E4C2-867F-0152-8C51964F7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913388"/>
            <a:ext cx="5294715" cy="303122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DEFC19C-A000-98D9-FCB3-4D76F99D7669}"/>
              </a:ext>
            </a:extLst>
          </p:cNvPr>
          <p:cNvSpPr txBox="1"/>
          <p:nvPr/>
        </p:nvSpPr>
        <p:spPr>
          <a:xfrm>
            <a:off x="8699660" y="5715000"/>
            <a:ext cx="2487231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>
                <a:cs typeface="Calibri"/>
              </a:rPr>
              <a:t>Cortesia </a:t>
            </a:r>
            <a:r>
              <a:rPr lang="pt-BR" b="1" dirty="0" err="1">
                <a:cs typeface="Calibri"/>
              </a:rPr>
              <a:t>Dr</a:t>
            </a:r>
            <a:r>
              <a:rPr lang="pt-BR" b="1" dirty="0">
                <a:cs typeface="Calibri"/>
              </a:rPr>
              <a:t> Emilio Assis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408050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9E09825-83E5-0932-37AB-F70117405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290" y="736821"/>
            <a:ext cx="9585177" cy="460670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542A72B-3B25-0C5E-3FA4-14C16DA07E9D}"/>
              </a:ext>
            </a:extLst>
          </p:cNvPr>
          <p:cNvSpPr txBox="1"/>
          <p:nvPr/>
        </p:nvSpPr>
        <p:spPr>
          <a:xfrm>
            <a:off x="3946848" y="5644125"/>
            <a:ext cx="3685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22 patologistas participantes</a:t>
            </a:r>
          </a:p>
        </p:txBody>
      </p:sp>
    </p:spTree>
    <p:extLst>
      <p:ext uri="{BB962C8B-B14F-4D97-AF65-F5344CB8AC3E}">
        <p14:creationId xmlns:p14="http://schemas.microsoft.com/office/powerpoint/2010/main" val="974133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WhatsApp | Mensagens e ligações privadas, gratuitas, seguras e confiáveis">
            <a:extLst>
              <a:ext uri="{FF2B5EF4-FFF2-40B4-BE49-F238E27FC236}">
                <a16:creationId xmlns:a16="http://schemas.microsoft.com/office/drawing/2014/main" id="{96636846-039B-35A7-4B97-D4FD713CA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9115" y="733933"/>
            <a:ext cx="4724569" cy="236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02" name="Straight Connector 7201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>
            <a:extLst>
              <a:ext uri="{FF2B5EF4-FFF2-40B4-BE49-F238E27FC236}">
                <a16:creationId xmlns:a16="http://schemas.microsoft.com/office/drawing/2014/main" id="{AD04C7D9-D4F5-D369-FC99-3323B2004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8316" y="1274157"/>
            <a:ext cx="4732940" cy="12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04" name="Straight Connector 7203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6" name="Straight Connector 7205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 descr="Instagram está de cara nova e muda espaço para curtidas; veja novos  recursos e mudanças - Tecnologia - Estado de Minas">
            <a:extLst>
              <a:ext uri="{FF2B5EF4-FFF2-40B4-BE49-F238E27FC236}">
                <a16:creationId xmlns:a16="http://schemas.microsoft.com/office/drawing/2014/main" id="{3CF4F2F8-CE90-5A94-EE3C-CE2D3CD60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8308" y="3671316"/>
            <a:ext cx="4546182" cy="254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Tudo sobre Google - História e Notícias - Canaltech">
            <a:extLst>
              <a:ext uri="{FF2B5EF4-FFF2-40B4-BE49-F238E27FC236}">
                <a16:creationId xmlns:a16="http://schemas.microsoft.com/office/drawing/2014/main" id="{9C9FEF70-2A23-EAAE-BB9C-AF9D47E03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8051" y="3671316"/>
            <a:ext cx="2553469" cy="25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768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9E6EFEE-6516-482C-B143-F97F9BF8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0D2C0-CD0C-470C-8851-D8B2CC417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748766" y="3248002"/>
            <a:ext cx="5688917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Gráfico de respostas do Formulários Google. Título da pergunta: Em qual região do Brasil você trabalha?. Número de respostas: 22 respostas.">
            <a:extLst>
              <a:ext uri="{FF2B5EF4-FFF2-40B4-BE49-F238E27FC236}">
                <a16:creationId xmlns:a16="http://schemas.microsoft.com/office/drawing/2014/main" id="{4BD4CA7D-14B6-5C26-9ADE-9D7A30E4A8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8" b="1"/>
          <a:stretch/>
        </p:blipFill>
        <p:spPr bwMode="auto">
          <a:xfrm>
            <a:off x="583656" y="499236"/>
            <a:ext cx="11024687" cy="568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981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06" name="Rectangle 2105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8" name="Rectangle 2107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Gráfico de respostas do Formulários Google. Título da pergunta: 1. Seu laboratório já implementou a patologia digital?. Número de respostas: 22 respostas.">
            <a:extLst>
              <a:ext uri="{FF2B5EF4-FFF2-40B4-BE49-F238E27FC236}">
                <a16:creationId xmlns:a16="http://schemas.microsoft.com/office/drawing/2014/main" id="{C65C8EFA-D471-2F22-B418-86859542E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885562" y="979895"/>
            <a:ext cx="11069956" cy="464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888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1B0549EF-E3A5-48D7-9134-A4E08C0E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216DD803-634F-4EF2-A1E7-B1911DEE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438860"/>
            <a:ext cx="11167447" cy="5752769"/>
          </a:xfrm>
          <a:prstGeom prst="rect">
            <a:avLst/>
          </a:prstGeom>
          <a:ln w="12700">
            <a:solidFill>
              <a:srgbClr val="D5D5D5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A77B63F8-D1F3-4D40-B2D4-779BAE82B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58398" y="-4818940"/>
            <a:ext cx="167069" cy="1051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Gráfico de respostas do Formulários Google. Título da pergunta: 2. Qual a principal motivação para adotar (ou considerar adotar) a patologia digital? (Marcar uma ou mais alternativas)&#10;. Número de respostas: 20 respostas.">
            <a:extLst>
              <a:ext uri="{FF2B5EF4-FFF2-40B4-BE49-F238E27FC236}">
                <a16:creationId xmlns:a16="http://schemas.microsoft.com/office/drawing/2014/main" id="{E4D41D8A-7061-ACCE-9279-8C2DE559C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9"/>
          <a:stretch/>
        </p:blipFill>
        <p:spPr bwMode="auto">
          <a:xfrm>
            <a:off x="884132" y="825086"/>
            <a:ext cx="10515600" cy="505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181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33FE54A-A994-42FB-94E0-168474F6B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D7B477-8513-4219-81DB-3A481B53E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36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Gráfico de respostas do Formulários Google. Título da pergunta: 4. Você sente que o uso da patologia digital melhora a precisão dos diagnósticos?&#10;&#10;&#10;. Número de respostas: 22 respostas.">
            <a:extLst>
              <a:ext uri="{FF2B5EF4-FFF2-40B4-BE49-F238E27FC236}">
                <a16:creationId xmlns:a16="http://schemas.microsoft.com/office/drawing/2014/main" id="{0C134057-F6A5-5859-9D35-4AB9932A88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"/>
          <a:stretch/>
        </p:blipFill>
        <p:spPr bwMode="auto">
          <a:xfrm>
            <a:off x="838200" y="618387"/>
            <a:ext cx="10506456" cy="530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16BB282-D67A-4262-B395-9B9E593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6338062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1013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31714</TotalTime>
  <Words>530</Words>
  <Application>Microsoft Office PowerPoint</Application>
  <PresentationFormat>Widescreen</PresentationFormat>
  <Paragraphs>92</Paragraphs>
  <Slides>37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Lato</vt:lpstr>
      <vt:lpstr>Tema do Office</vt:lpstr>
      <vt:lpstr>Ambientes Digitais na Patologia Brasileira</vt:lpstr>
      <vt:lpstr>Declaração de conflito de interesse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12. Em sua opinião, você acha que a patologia digital pode ajudar a superar os obstáculos de acesso aos testes de diagnósticos complementares (anatomia patológica, imuno-histoquímica, biologia molecular) no Brasil? Como? Por favor, explique.</vt:lpstr>
      <vt:lpstr>Apresentação do PowerPoint</vt:lpstr>
      <vt:lpstr>Apresentação do PowerPoint</vt:lpstr>
      <vt:lpstr>13. Quais são os caminhos para aumentar a adoção de patologia digital no Brasil?  </vt:lpstr>
      <vt:lpstr>Apresentação do PowerPoint</vt:lpstr>
      <vt:lpstr>14. Qual seria o modelo de negócio mais viável para a comercialização da patologia digital no Brasil? Como os pagadores podem perceber o valor da patologia digital e gerar reembolso melhores?</vt:lpstr>
      <vt:lpstr>Apresentação do PowerPoint</vt:lpstr>
      <vt:lpstr>Apresentação do PowerPoint</vt:lpstr>
      <vt:lpstr>Apresentação do PowerPoint</vt:lpstr>
      <vt:lpstr>15. Qual a porcentagem aproximada de exames no seu laboratório é digitalizada? Qual a proporção dos patologistas que trabalham presencialmente, remotamente (telepatologia) e em formato híbrido (presencial e remoto)?   </vt:lpstr>
      <vt:lpstr>Apresentação do PowerPoint</vt:lpstr>
      <vt:lpstr>16. Quais seriam os riscos ao trabalho do patologista e laboratórios de patologia no Brasil associados à digitalização?    </vt:lpstr>
      <vt:lpstr>Apresentação do PowerPoint</vt:lpstr>
      <vt:lpstr>Apresentação do PowerPoint</vt:lpstr>
      <vt:lpstr>Apresentação do PowerPoint</vt:lpstr>
      <vt:lpstr>Direções futuras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Fiocruz</dc:title>
  <dc:creator>Fábio Daniel Molinari</dc:creator>
  <cp:lastModifiedBy>Fábio Molinari</cp:lastModifiedBy>
  <cp:revision>56</cp:revision>
  <dcterms:created xsi:type="dcterms:W3CDTF">2023-10-30T18:35:33Z</dcterms:created>
  <dcterms:modified xsi:type="dcterms:W3CDTF">2024-05-30T09:37:40Z</dcterms:modified>
</cp:coreProperties>
</file>